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sldIdLst>
    <p:sldId id="256" r:id="rId2"/>
    <p:sldId id="259" r:id="rId3"/>
    <p:sldId id="303" r:id="rId4"/>
    <p:sldId id="302" r:id="rId5"/>
    <p:sldId id="305" r:id="rId6"/>
    <p:sldId id="262" r:id="rId7"/>
    <p:sldId id="263" r:id="rId8"/>
    <p:sldId id="306" r:id="rId9"/>
    <p:sldId id="264" r:id="rId10"/>
    <p:sldId id="308" r:id="rId11"/>
    <p:sldId id="310" r:id="rId12"/>
    <p:sldId id="311" r:id="rId13"/>
    <p:sldId id="260" r:id="rId14"/>
    <p:sldId id="313" r:id="rId15"/>
    <p:sldId id="258" r:id="rId16"/>
    <p:sldId id="312" r:id="rId17"/>
    <p:sldId id="314" r:id="rId18"/>
    <p:sldId id="315" r:id="rId19"/>
    <p:sldId id="274" r:id="rId20"/>
    <p:sldId id="317" r:id="rId21"/>
    <p:sldId id="304" r:id="rId22"/>
    <p:sldId id="318" r:id="rId23"/>
    <p:sldId id="275" r:id="rId24"/>
    <p:sldId id="276" r:id="rId25"/>
    <p:sldId id="271" r:id="rId26"/>
    <p:sldId id="280" r:id="rId27"/>
    <p:sldId id="284" r:id="rId28"/>
    <p:sldId id="319" r:id="rId29"/>
    <p:sldId id="287" r:id="rId30"/>
    <p:sldId id="288" r:id="rId31"/>
    <p:sldId id="289" r:id="rId32"/>
    <p:sldId id="290" r:id="rId33"/>
    <p:sldId id="293" r:id="rId34"/>
    <p:sldId id="296" r:id="rId3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io Rioja Garcerán" userId="e906e432-b79e-4a84-a4ec-2b50e4d05d63" providerId="ADAL" clId="{1EBCAB86-7BE8-4042-8DB8-BB5B27F37459}"/>
    <pc:docChg chg="modSld">
      <pc:chgData name="Emilio Rioja Garcerán" userId="e906e432-b79e-4a84-a4ec-2b50e4d05d63" providerId="ADAL" clId="{1EBCAB86-7BE8-4042-8DB8-BB5B27F37459}" dt="2026-09-24T06:20:53.817" v="63" actId="20577"/>
      <pc:docMkLst>
        <pc:docMk/>
      </pc:docMkLst>
      <pc:sldChg chg="modSp mod">
        <pc:chgData name="Emilio Rioja Garcerán" userId="e906e432-b79e-4a84-a4ec-2b50e4d05d63" providerId="ADAL" clId="{1EBCAB86-7BE8-4042-8DB8-BB5B27F37459}" dt="2026-09-24T06:20:53.817" v="63" actId="20577"/>
        <pc:sldMkLst>
          <pc:docMk/>
          <pc:sldMk cId="0" sldId="262"/>
        </pc:sldMkLst>
        <pc:spChg chg="mod">
          <ac:chgData name="Emilio Rioja Garcerán" userId="e906e432-b79e-4a84-a4ec-2b50e4d05d63" providerId="ADAL" clId="{1EBCAB86-7BE8-4042-8DB8-BB5B27F37459}" dt="2026-09-24T06:20:53.817" v="63" actId="20577"/>
          <ac:spMkLst>
            <pc:docMk/>
            <pc:sldMk cId="0" sldId="262"/>
            <ac:spMk id="5" creationId="{00000000-0000-0000-0000-000000000000}"/>
          </ac:spMkLst>
        </pc:spChg>
      </pc:sldChg>
      <pc:sldChg chg="modSp mod">
        <pc:chgData name="Emilio Rioja Garcerán" userId="e906e432-b79e-4a84-a4ec-2b50e4d05d63" providerId="ADAL" clId="{1EBCAB86-7BE8-4042-8DB8-BB5B27F37459}" dt="2026-09-24T06:06:25.297" v="37" actId="20577"/>
        <pc:sldMkLst>
          <pc:docMk/>
          <pc:sldMk cId="0" sldId="280"/>
        </pc:sldMkLst>
        <pc:spChg chg="mod">
          <ac:chgData name="Emilio Rioja Garcerán" userId="e906e432-b79e-4a84-a4ec-2b50e4d05d63" providerId="ADAL" clId="{1EBCAB86-7BE8-4042-8DB8-BB5B27F37459}" dt="2026-09-24T06:06:25.297" v="37" actId="20577"/>
          <ac:spMkLst>
            <pc:docMk/>
            <pc:sldMk cId="0" sldId="280"/>
            <ac:spMk id="27" creationId="{00000000-0000-0000-0000-000000000000}"/>
          </ac:spMkLst>
        </pc:spChg>
      </pc:sldChg>
      <pc:sldChg chg="modSp mod">
        <pc:chgData name="Emilio Rioja Garcerán" userId="e906e432-b79e-4a84-a4ec-2b50e4d05d63" providerId="ADAL" clId="{1EBCAB86-7BE8-4042-8DB8-BB5B27F37459}" dt="2026-09-24T06:07:36.677" v="41" actId="20577"/>
        <pc:sldMkLst>
          <pc:docMk/>
          <pc:sldMk cId="0" sldId="287"/>
        </pc:sldMkLst>
        <pc:spChg chg="mod">
          <ac:chgData name="Emilio Rioja Garcerán" userId="e906e432-b79e-4a84-a4ec-2b50e4d05d63" providerId="ADAL" clId="{1EBCAB86-7BE8-4042-8DB8-BB5B27F37459}" dt="2026-09-24T06:07:36.677" v="41" actId="20577"/>
          <ac:spMkLst>
            <pc:docMk/>
            <pc:sldMk cId="0" sldId="287"/>
            <ac:spMk id="19" creationId="{00000000-0000-0000-0000-000000000000}"/>
          </ac:spMkLst>
        </pc:spChg>
      </pc:sldChg>
      <pc:sldChg chg="modSp mod">
        <pc:chgData name="Emilio Rioja Garcerán" userId="e906e432-b79e-4a84-a4ec-2b50e4d05d63" providerId="ADAL" clId="{1EBCAB86-7BE8-4042-8DB8-BB5B27F37459}" dt="2026-09-24T06:08:32.574" v="59" actId="20577"/>
        <pc:sldMkLst>
          <pc:docMk/>
          <pc:sldMk cId="0" sldId="289"/>
        </pc:sldMkLst>
        <pc:spChg chg="mod">
          <ac:chgData name="Emilio Rioja Garcerán" userId="e906e432-b79e-4a84-a4ec-2b50e4d05d63" providerId="ADAL" clId="{1EBCAB86-7BE8-4042-8DB8-BB5B27F37459}" dt="2026-09-24T06:08:32.574" v="59" actId="20577"/>
          <ac:spMkLst>
            <pc:docMk/>
            <pc:sldMk cId="0" sldId="289"/>
            <ac:spMk id="9" creationId="{00000000-0000-0000-0000-000000000000}"/>
          </ac:spMkLst>
        </pc:spChg>
      </pc:sldChg>
      <pc:sldChg chg="modSp mod">
        <pc:chgData name="Emilio Rioja Garcerán" userId="e906e432-b79e-4a84-a4ec-2b50e4d05d63" providerId="ADAL" clId="{1EBCAB86-7BE8-4042-8DB8-BB5B27F37459}" dt="2026-09-24T06:18:29.134" v="62" actId="20577"/>
        <pc:sldMkLst>
          <pc:docMk/>
          <pc:sldMk cId="0" sldId="303"/>
        </pc:sldMkLst>
        <pc:spChg chg="mod">
          <ac:chgData name="Emilio Rioja Garcerán" userId="e906e432-b79e-4a84-a4ec-2b50e4d05d63" providerId="ADAL" clId="{1EBCAB86-7BE8-4042-8DB8-BB5B27F37459}" dt="2026-09-24T06:18:29.134" v="62" actId="20577"/>
          <ac:spMkLst>
            <pc:docMk/>
            <pc:sldMk cId="0" sldId="303"/>
            <ac:spMk id="9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0936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49D90-9309-9111-7007-5C57ABF1C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CEC1FF-6478-9E1A-3AF8-8B7BF6C0AE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715422-6DE1-4C2D-6871-B9D0078583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DD15ED-08A7-EC12-072E-EF3DAAD168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1925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718E21-7D97-152D-1D7C-B5DFBEE47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6CEECD-6E51-673F-0307-BAEC2BC1E8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D9BA04-8EC6-2809-EF9E-84C887A80E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166F83-2C5C-DDAD-C666-FA93942266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279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_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_DA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0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85800"/>
            <a:ext cx="1463040" cy="310896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463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1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WEBINAR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22960" y="1463040"/>
            <a:ext cx="10241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2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REGLAMENTO DE IA Y SUS OBLIGACIONES LEGALES VIGENTES:</a:t>
            </a:r>
            <a:endParaRPr lang="en-US" sz="3600" dirty="0"/>
          </a:p>
          <a:p>
            <a:pPr marL="0" indent="0">
              <a:lnSpc>
                <a:spcPts val="42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¿QUÉ TE EXIGE SEGÚN TU ROL?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822960" y="3520440"/>
            <a:ext cx="9326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5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guía práctica de las obligaciones que ya están en vigor con el Reglamento (UE) 2024/1689, según seas proveedor, responsable del despliegue, importador o distribuidor.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822960" y="4709160"/>
            <a:ext cx="2926080" cy="0"/>
          </a:xfrm>
          <a:prstGeom prst="line">
            <a:avLst/>
          </a:prstGeom>
          <a:noFill/>
          <a:ln w="9525">
            <a:solidFill>
              <a:srgbClr val="9C7A3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Text 5"/>
          <p:cNvSpPr/>
          <p:nvPr/>
        </p:nvSpPr>
        <p:spPr>
          <a:xfrm>
            <a:off x="822960" y="48463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9D2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PRODAT Cumplimiento, S.L.  ·  Sesión informativa sobre el Reglamento de IA</a:t>
            </a:r>
          </a:p>
          <a:p>
            <a:pPr marL="0" indent="0">
              <a:buNone/>
            </a:pPr>
            <a:endParaRPr lang="en-US" sz="1100" dirty="0">
              <a:solidFill>
                <a:srgbClr val="C9D2E6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048" y="786384"/>
            <a:ext cx="0" cy="5522976"/>
          </a:xfrm>
          <a:prstGeom prst="line">
            <a:avLst/>
          </a:prstGeom>
          <a:noFill/>
          <a:ln w="15875">
            <a:solidFill>
              <a:srgbClr val="9C7A3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548640" y="365760"/>
            <a:ext cx="4297680" cy="292608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548640" y="365760"/>
            <a:ext cx="50292" cy="292608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713232" y="36576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WEBINAR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38" y="87376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900"/>
              </a:lnSpc>
              <a:buNone/>
            </a:pPr>
            <a:r>
              <a:rPr lang="en-US" sz="26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Qué buscamos hoy (</a:t>
            </a:r>
            <a:r>
              <a:rPr lang="en-US" sz="2600" b="1" dirty="0" err="1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objetivos</a:t>
            </a:r>
            <a:r>
              <a:rPr lang="en-US" sz="26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548639" y="2130552"/>
            <a:ext cx="11094415" cy="96012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" name="Shape 7"/>
          <p:cNvSpPr/>
          <p:nvPr/>
        </p:nvSpPr>
        <p:spPr>
          <a:xfrm>
            <a:off x="548640" y="2148840"/>
            <a:ext cx="41148" cy="96012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" name="Shape 8"/>
          <p:cNvSpPr/>
          <p:nvPr/>
        </p:nvSpPr>
        <p:spPr>
          <a:xfrm>
            <a:off x="804672" y="2240280"/>
            <a:ext cx="457200" cy="457200"/>
          </a:xfrm>
          <a:prstGeom prst="ellipse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" name="Text 9"/>
          <p:cNvSpPr/>
          <p:nvPr/>
        </p:nvSpPr>
        <p:spPr>
          <a:xfrm>
            <a:off x="804672" y="2240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463040" y="2276856"/>
            <a:ext cx="990569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Entender vuestro rol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1463040" y="2606040"/>
            <a:ext cx="99056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350"/>
              </a:lnSpc>
              <a:buNone/>
            </a:pPr>
            <a:r>
              <a:rPr lang="en-US" sz="10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papel o rol puede ocupar vuestra Entidad dentro del Reglamento (UE) 2024/1689.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48640" y="3246120"/>
            <a:ext cx="11094415" cy="105156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" name="Shape 13"/>
          <p:cNvSpPr/>
          <p:nvPr/>
        </p:nvSpPr>
        <p:spPr>
          <a:xfrm>
            <a:off x="548640" y="3246120"/>
            <a:ext cx="41148" cy="105156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" name="Shape 14"/>
          <p:cNvSpPr/>
          <p:nvPr/>
        </p:nvSpPr>
        <p:spPr>
          <a:xfrm>
            <a:off x="804672" y="3337560"/>
            <a:ext cx="457200" cy="457200"/>
          </a:xfrm>
          <a:prstGeom prst="ellipse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7" name="Text 15"/>
          <p:cNvSpPr/>
          <p:nvPr/>
        </p:nvSpPr>
        <p:spPr>
          <a:xfrm>
            <a:off x="804672" y="33375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463040" y="3374136"/>
            <a:ext cx="990569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Conocer vuestras obligaciones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1463040" y="3703320"/>
            <a:ext cx="990569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350"/>
              </a:lnSpc>
              <a:buNone/>
            </a:pPr>
            <a:r>
              <a:rPr lang="en-US" sz="10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obligaciones jurídicas tenéis o podéis tener a día de hoy, en función de ese papel o rol, a tenor de la aplicación del Reglamento.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48640" y="4434840"/>
            <a:ext cx="11094415" cy="160020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1" name="Shape 19"/>
          <p:cNvSpPr/>
          <p:nvPr/>
        </p:nvSpPr>
        <p:spPr>
          <a:xfrm>
            <a:off x="548640" y="4434840"/>
            <a:ext cx="41148" cy="160020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2" name="Shape 20"/>
          <p:cNvSpPr/>
          <p:nvPr/>
        </p:nvSpPr>
        <p:spPr>
          <a:xfrm>
            <a:off x="804672" y="4526280"/>
            <a:ext cx="457200" cy="457200"/>
          </a:xfrm>
          <a:prstGeom prst="ellipse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3" name="Text 21"/>
          <p:cNvSpPr/>
          <p:nvPr/>
        </p:nvSpPr>
        <p:spPr>
          <a:xfrm>
            <a:off x="804672" y="4526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1463040" y="4562856"/>
            <a:ext cx="990569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 ejemplos prácticos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1463040" y="4892040"/>
            <a:ext cx="990569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350"/>
              </a:lnSpc>
              <a:buNone/>
            </a:pPr>
            <a:r>
              <a:rPr lang="en-US" sz="10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el fin de no orientar toda la sesión a un plano puramente teórico, procuraremos ver cómo estructurar la gestión y la gobernanza de un proyecto de IA, con carácter general. Esto no se presenta como la única forma correcta de gestionarlo, sino como un ejemplo real de consideraciones a tener en cuenta.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11094415" y="6492240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048" y="786384"/>
            <a:ext cx="0" cy="5522976"/>
          </a:xfrm>
          <a:prstGeom prst="line">
            <a:avLst/>
          </a:prstGeom>
          <a:noFill/>
          <a:ln w="15875">
            <a:solidFill>
              <a:srgbClr val="9C7A3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548640" y="365760"/>
            <a:ext cx="5212080" cy="292608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548640" y="365760"/>
            <a:ext cx="50292" cy="292608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713232" y="365760"/>
            <a:ext cx="4937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FUNDAMENTOS Y ÁMBITO DE APLICACIÓN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65836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900"/>
              </a:lnSpc>
              <a:buNone/>
            </a:pPr>
            <a:r>
              <a:rPr lang="en-US" sz="26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Reglamento (UE) 2024/1689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548640" y="1508760"/>
            <a:ext cx="11094415" cy="123444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548640" y="1508760"/>
            <a:ext cx="45720" cy="123444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/>
          <p:nvPr/>
        </p:nvSpPr>
        <p:spPr>
          <a:xfrm>
            <a:off x="868680" y="1645920"/>
            <a:ext cx="1045433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Reglamento (UE) 2024/1689 establece normas armonizadas para el desarrollo, la comercialización, la puesta en servicio y el uso de sistemas de inteligencia artificial en la Unión Europea, con un doble objetivo: proteger la salud, la seguridad y los derechos fundamentales, y al mismo tiempo apoyar la innovación.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48640" y="278892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legal: artículo 1, Reglamento (UE) 2024/1689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548640" y="3246120"/>
            <a:ext cx="5364328" cy="178308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" name="Shape 10"/>
          <p:cNvSpPr/>
          <p:nvPr/>
        </p:nvSpPr>
        <p:spPr>
          <a:xfrm>
            <a:off x="548640" y="3246120"/>
            <a:ext cx="41148" cy="178308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3447288"/>
            <a:ext cx="274320" cy="27432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1207008" y="3419856"/>
            <a:ext cx="44499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ÁMBITO DE APLICACIÓN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822960" y="3867912"/>
            <a:ext cx="481568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lnSpc>
                <a:spcPts val="1350"/>
              </a:lnSpc>
              <a:spcAft>
                <a:spcPts val="1000"/>
              </a:spcAft>
              <a:buSzPct val="100000"/>
              <a:buChar char="–"/>
            </a:pPr>
            <a:r>
              <a:rPr lang="en-US" sz="10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depende de dónde esté establecida tu organización, sino de dónde produce efectos el sistema IA.</a:t>
            </a:r>
            <a:endParaRPr lang="en-US" sz="1050" dirty="0"/>
          </a:p>
          <a:p>
            <a:pPr marL="203200" indent="-203200">
              <a:lnSpc>
                <a:spcPts val="1350"/>
              </a:lnSpc>
              <a:spcAft>
                <a:spcPts val="1000"/>
              </a:spcAft>
              <a:buSzPct val="100000"/>
              <a:buChar char="–"/>
            </a:pPr>
            <a:r>
              <a:rPr lang="en-US" sz="10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tu sistema IA o su actividad impacta en la Unión Europea, el Reglamento te aplica, esté tu empresa donde esté.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278728" y="3246120"/>
            <a:ext cx="5364328" cy="178308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7" name="Shape 14"/>
          <p:cNvSpPr/>
          <p:nvPr/>
        </p:nvSpPr>
        <p:spPr>
          <a:xfrm>
            <a:off x="6278728" y="3246120"/>
            <a:ext cx="41148" cy="178308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048" y="3447288"/>
            <a:ext cx="274320" cy="27432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6937096" y="3419856"/>
            <a:ext cx="44499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¿A QUIÉN AFECTA?</a:t>
            </a:r>
            <a:endParaRPr lang="en-US" sz="1200" dirty="0"/>
          </a:p>
        </p:txBody>
      </p:sp>
      <p:sp>
        <p:nvSpPr>
          <p:cNvPr id="20" name="Text 16"/>
          <p:cNvSpPr/>
          <p:nvPr/>
        </p:nvSpPr>
        <p:spPr>
          <a:xfrm>
            <a:off x="6553048" y="3867912"/>
            <a:ext cx="481568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lnSpc>
                <a:spcPts val="1350"/>
              </a:lnSpc>
              <a:spcAft>
                <a:spcPts val="1000"/>
              </a:spcAft>
              <a:buSzPct val="100000"/>
              <a:buChar char="–"/>
            </a:pPr>
            <a:r>
              <a:rPr lang="en-US" sz="10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quien desarrolla (proveedor) y a quien usa (responsable del despliegue) un sistema de IA.</a:t>
            </a:r>
            <a:endParaRPr lang="en-US" sz="1050" dirty="0"/>
          </a:p>
          <a:p>
            <a:pPr marL="203200" indent="-203200">
              <a:lnSpc>
                <a:spcPts val="1350"/>
              </a:lnSpc>
              <a:spcAft>
                <a:spcPts val="1000"/>
              </a:spcAft>
              <a:buSzPct val="100000"/>
              <a:buChar char="–"/>
            </a:pPr>
            <a:r>
              <a:rPr lang="en-US" sz="10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quien lo importa o distribuye, a los representantes autorizados y a los fabricantes que lo integran en productos — y, con derechos, a las personas afectadas en la UE.</a:t>
            </a:r>
            <a:endParaRPr lang="en-US" sz="1050" dirty="0"/>
          </a:p>
        </p:txBody>
      </p:sp>
      <p:sp>
        <p:nvSpPr>
          <p:cNvPr id="21" name="Text 17"/>
          <p:cNvSpPr/>
          <p:nvPr/>
        </p:nvSpPr>
        <p:spPr>
          <a:xfrm>
            <a:off x="548640" y="521208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legal: artículo 2, Reglamento (UE) 2024/1689</a:t>
            </a:r>
            <a:endParaRPr lang="en-US" sz="950" dirty="0"/>
          </a:p>
        </p:txBody>
      </p:sp>
      <p:sp>
        <p:nvSpPr>
          <p:cNvPr id="23" name="Text 19"/>
          <p:cNvSpPr/>
          <p:nvPr/>
        </p:nvSpPr>
        <p:spPr>
          <a:xfrm>
            <a:off x="11094415" y="6492240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048" y="786384"/>
            <a:ext cx="0" cy="5522976"/>
          </a:xfrm>
          <a:prstGeom prst="line">
            <a:avLst/>
          </a:prstGeom>
          <a:noFill/>
          <a:ln w="15875">
            <a:solidFill>
              <a:srgbClr val="9C7A3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548640" y="365760"/>
            <a:ext cx="4297680" cy="292608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548640" y="365760"/>
            <a:ext cx="50292" cy="292608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713232" y="36576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ÁMBITO DE APLICACIÓN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65836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900"/>
              </a:lnSpc>
              <a:buNone/>
            </a:pPr>
            <a:r>
              <a:rPr lang="en-US" sz="26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Empresas no establecidas en la UE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548640" y="1508760"/>
            <a:ext cx="11094415" cy="105156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548640" y="1508760"/>
            <a:ext cx="45720" cy="105156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/>
          <p:nvPr/>
        </p:nvSpPr>
        <p:spPr>
          <a:xfrm>
            <a:off x="868680" y="1508760"/>
            <a:ext cx="1045433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punto de conexión no es la sede social: es dónde produce efectos el </a:t>
            </a:r>
            <a:r>
              <a:rPr lang="en-US" sz="13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</a:t>
            </a:r>
            <a:r>
              <a:rPr lang="en-US" sz="13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IA. Dos empresas fuera de la UE, dos resultados distintos.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2788920"/>
            <a:ext cx="5364328" cy="306324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" name="Shape 9"/>
          <p:cNvSpPr/>
          <p:nvPr/>
        </p:nvSpPr>
        <p:spPr>
          <a:xfrm>
            <a:off x="548640" y="2788920"/>
            <a:ext cx="41148" cy="3063240"/>
          </a:xfrm>
          <a:prstGeom prst="rect">
            <a:avLst/>
          </a:prstGeom>
          <a:solidFill>
            <a:srgbClr val="355E48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" name="Text 10"/>
          <p:cNvSpPr/>
          <p:nvPr/>
        </p:nvSpPr>
        <p:spPr>
          <a:xfrm>
            <a:off x="822960" y="2907792"/>
            <a:ext cx="37641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SINGAPUR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678528" y="2907792"/>
            <a:ext cx="960120" cy="310896"/>
          </a:xfrm>
          <a:prstGeom prst="rect">
            <a:avLst/>
          </a:prstGeom>
          <a:solidFill>
            <a:srgbClr val="355E48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" name="Text 12"/>
          <p:cNvSpPr/>
          <p:nvPr/>
        </p:nvSpPr>
        <p:spPr>
          <a:xfrm>
            <a:off x="4678528" y="2907792"/>
            <a:ext cx="960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SÍ APLICA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822960" y="3310128"/>
            <a:ext cx="48156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60" dirty="0">
                <a:solidFill>
                  <a:srgbClr val="9C7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CASO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822960" y="3502152"/>
            <a:ext cx="481568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empresa de Singapur, sin oficina ni filial en Europa, desarrolla un sistema de scoring de riesgo crediticio y lo vende a un banco alemán, que lo usa para evaluar a sus clientes en Alemania. </a:t>
            </a:r>
          </a:p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</a:t>
            </a:r>
            <a:r>
              <a:rPr lang="en-US" sz="10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empresa</a:t>
            </a:r>
            <a:r>
              <a:rPr lang="en-US" sz="10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0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Singapur</a:t>
            </a:r>
            <a:r>
              <a:rPr lang="en-US" sz="10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no </a:t>
            </a:r>
            <a:r>
              <a:rPr lang="en-US" sz="10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tiene</a:t>
            </a:r>
            <a:r>
              <a:rPr lang="en-US" sz="10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establecimiento</a:t>
            </a:r>
            <a:r>
              <a:rPr lang="en-US" sz="10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0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la UE, </a:t>
            </a:r>
            <a:r>
              <a:rPr lang="en-US" sz="10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pero</a:t>
            </a:r>
            <a:r>
              <a:rPr lang="en-US" sz="10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el </a:t>
            </a:r>
            <a:r>
              <a:rPr lang="en-US" sz="10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resultado</a:t>
            </a:r>
            <a:r>
              <a:rPr lang="en-US" sz="10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0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</a:t>
            </a:r>
            <a:r>
              <a:rPr lang="en-US" sz="10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</a:t>
            </a:r>
            <a:r>
              <a:rPr lang="en-US" sz="10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impacta</a:t>
            </a:r>
            <a:r>
              <a:rPr lang="en-US" sz="10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sobre</a:t>
            </a:r>
            <a:r>
              <a:rPr lang="en-US" sz="10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ciudadanos</a:t>
            </a:r>
            <a:r>
              <a:rPr lang="en-US" sz="10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dentro</a:t>
            </a:r>
            <a:r>
              <a:rPr lang="en-US" sz="10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la UE.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822960" y="4526280"/>
            <a:ext cx="48156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60" dirty="0">
                <a:solidFill>
                  <a:srgbClr val="355E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RESULTADO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22960" y="4718304"/>
            <a:ext cx="48156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300"/>
              </a:lnSpc>
            </a:pPr>
            <a:r>
              <a:rPr lang="en-US" sz="10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Aplicación</a:t>
            </a:r>
            <a:r>
              <a:rPr lang="en-US" sz="10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del </a:t>
            </a:r>
            <a:r>
              <a:rPr lang="en-US" sz="10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Reglamento</a:t>
            </a:r>
            <a:r>
              <a:rPr lang="en-US" sz="10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(UE) 2024/1689, </a:t>
            </a:r>
            <a:r>
              <a:rPr lang="en-US" sz="10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0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calidad</a:t>
            </a:r>
            <a:r>
              <a:rPr lang="en-US" sz="10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0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proveedor</a:t>
            </a:r>
            <a:r>
              <a:rPr lang="en-US" sz="10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r>
              <a:rPr lang="en-US" sz="100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6278728" y="2788920"/>
            <a:ext cx="5364328" cy="306324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0" name="Shape 18"/>
          <p:cNvSpPr/>
          <p:nvPr/>
        </p:nvSpPr>
        <p:spPr>
          <a:xfrm>
            <a:off x="6278728" y="2788920"/>
            <a:ext cx="41148" cy="3063240"/>
          </a:xfrm>
          <a:prstGeom prst="rect">
            <a:avLst/>
          </a:prstGeom>
          <a:solidFill>
            <a:srgbClr val="5B5F66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1" name="Text 19"/>
          <p:cNvSpPr/>
          <p:nvPr/>
        </p:nvSpPr>
        <p:spPr>
          <a:xfrm>
            <a:off x="6553048" y="2907792"/>
            <a:ext cx="37641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MÉXICO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10408615" y="2907792"/>
            <a:ext cx="960120" cy="310896"/>
          </a:xfrm>
          <a:prstGeom prst="rect">
            <a:avLst/>
          </a:prstGeom>
          <a:solidFill>
            <a:srgbClr val="5B5F66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3" name="Text 21"/>
          <p:cNvSpPr/>
          <p:nvPr/>
        </p:nvSpPr>
        <p:spPr>
          <a:xfrm>
            <a:off x="10408615" y="2907792"/>
            <a:ext cx="960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APLICA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6553048" y="3310128"/>
            <a:ext cx="48156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60" dirty="0">
                <a:solidFill>
                  <a:srgbClr val="9C7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CASO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6553048" y="3502152"/>
            <a:ext cx="481568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0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empresa mexicana desarrolla un sistema de IA para optimizar rutas de reparto, y lo usa exclusivamente para su logística interna en México y Centroamérica. </a:t>
            </a:r>
            <a:r>
              <a:rPr lang="es-ES" sz="10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tiene oficina en la UE, no introduce en el mercado, comercializa ni pone en servicio en el territorio de la UE dicho sistema de IA, y sus repartos no salen de esa región. </a:t>
            </a:r>
            <a:endParaRPr lang="en-US" sz="1000" dirty="0">
              <a:solidFill>
                <a:srgbClr val="12203D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6553048" y="4526280"/>
            <a:ext cx="48156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6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RESULTADO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6553048" y="4718304"/>
            <a:ext cx="48156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300"/>
              </a:lnSpc>
            </a:pPr>
            <a:r>
              <a:rPr lang="en-US" sz="10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Carencia</a:t>
            </a:r>
            <a:r>
              <a:rPr lang="en-US" sz="10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0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aplicación</a:t>
            </a:r>
            <a:r>
              <a:rPr lang="en-US" sz="10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del </a:t>
            </a:r>
            <a:r>
              <a:rPr lang="en-US" sz="10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Reglamento</a:t>
            </a:r>
            <a:r>
              <a:rPr lang="en-US" sz="10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(UE) 2024/1689, </a:t>
            </a:r>
            <a:r>
              <a:rPr lang="en-US" sz="10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debido</a:t>
            </a:r>
            <a:r>
              <a:rPr lang="en-US" sz="10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</a:t>
            </a:r>
            <a:r>
              <a:rPr lang="en-US" sz="10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</a:t>
            </a:r>
            <a:r>
              <a:rPr lang="en-US" sz="10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dicho</a:t>
            </a:r>
            <a:r>
              <a:rPr lang="en-US" sz="10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</a:t>
            </a:r>
            <a:r>
              <a:rPr lang="en-US" sz="10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IA no genera </a:t>
            </a:r>
            <a:r>
              <a:rPr lang="en-US" sz="10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impacto</a:t>
            </a:r>
            <a:r>
              <a:rPr lang="en-US" sz="10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alguno</a:t>
            </a:r>
            <a:r>
              <a:rPr lang="en-US" sz="10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0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ciudadanos</a:t>
            </a:r>
            <a:r>
              <a:rPr lang="en-US" sz="10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establecidos</a:t>
            </a:r>
            <a:r>
              <a:rPr lang="en-US" sz="10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0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la UE.</a:t>
            </a:r>
            <a:r>
              <a:rPr lang="en-US" sz="100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548640" y="598932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legal: artículo 2.1, letras a) y c), Reglamento (UE) 2024/1689</a:t>
            </a:r>
            <a:endParaRPr lang="en-US" sz="950" dirty="0"/>
          </a:p>
        </p:txBody>
      </p:sp>
      <p:sp>
        <p:nvSpPr>
          <p:cNvPr id="30" name="Text 28"/>
          <p:cNvSpPr/>
          <p:nvPr/>
        </p:nvSpPr>
        <p:spPr>
          <a:xfrm>
            <a:off x="11094415" y="6492240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048" y="786384"/>
            <a:ext cx="0" cy="5522976"/>
          </a:xfrm>
          <a:prstGeom prst="line">
            <a:avLst/>
          </a:prstGeom>
          <a:noFill/>
          <a:ln w="15875">
            <a:solidFill>
              <a:srgbClr val="9C7A3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548640" y="365760"/>
            <a:ext cx="4297680" cy="292608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548640" y="365760"/>
            <a:ext cx="50292" cy="292608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713232" y="36576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ÁMBITO DE APLICACIÓN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65836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900"/>
              </a:lnSpc>
              <a:buNone/>
            </a:pPr>
            <a:r>
              <a:rPr lang="en-US" sz="26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Empresas establecidas en la UE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548640" y="1508760"/>
            <a:ext cx="11094415" cy="105156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548640" y="1508760"/>
            <a:ext cx="45720" cy="105156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/>
          <p:nvPr/>
        </p:nvSpPr>
        <p:spPr>
          <a:xfrm>
            <a:off x="868680" y="1508760"/>
            <a:ext cx="1045433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Aquí hay que distinguir el rol: estar establecido en la UE no pesa igual si eres responsable del despliegue que si eres proveedor.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2788920"/>
            <a:ext cx="5364328" cy="306324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" name="Shape 9"/>
          <p:cNvSpPr/>
          <p:nvPr/>
        </p:nvSpPr>
        <p:spPr>
          <a:xfrm>
            <a:off x="548640" y="2788920"/>
            <a:ext cx="41148" cy="3063240"/>
          </a:xfrm>
          <a:prstGeom prst="rect">
            <a:avLst/>
          </a:prstGeom>
          <a:solidFill>
            <a:srgbClr val="355E48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" name="Text 10"/>
          <p:cNvSpPr/>
          <p:nvPr/>
        </p:nvSpPr>
        <p:spPr>
          <a:xfrm>
            <a:off x="822960" y="2907792"/>
            <a:ext cx="48156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RESPONSABLE DEL DESPLIEGUE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678528" y="3200400"/>
            <a:ext cx="960120" cy="292608"/>
          </a:xfrm>
          <a:prstGeom prst="rect">
            <a:avLst/>
          </a:prstGeom>
          <a:solidFill>
            <a:srgbClr val="355E48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" name="Text 12"/>
          <p:cNvSpPr/>
          <p:nvPr/>
        </p:nvSpPr>
        <p:spPr>
          <a:xfrm>
            <a:off x="4678528" y="3200400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SÍ APLICA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822960" y="3602736"/>
            <a:ext cx="48156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60" dirty="0">
                <a:solidFill>
                  <a:srgbClr val="9C7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CASO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822960" y="3794760"/>
            <a:ext cx="481568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150"/>
              </a:lnSpc>
              <a:buNone/>
            </a:pPr>
            <a:r>
              <a:rPr lang="en-US" sz="9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empresa española de externalización de procesos (un call center) usa IA para evaluar internamente el rendimiento de agentes que gestionan cuentas de clientes en Colombia y Perú. El impacto de la actividad del sistema IA implementado no se produce en ciudadanos que se encuentren en la Unión Europea.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822960" y="4709160"/>
            <a:ext cx="48156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60" dirty="0">
                <a:solidFill>
                  <a:srgbClr val="355E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RESULTADO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22960" y="4901184"/>
            <a:ext cx="4815688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150"/>
              </a:lnSpc>
              <a:buNone/>
            </a:pPr>
            <a:r>
              <a:rPr lang="en-US" sz="90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artículo 2.1.b) del Reglamento (UE) 2024/1689 incluye en el régimen de aplicación del mismo al responsable de despliegue que esté establecido o ubicado en la UE, sin indicar la necesidad de que la actividad a la que se ha destinado ese sistema IA impacte en la UE.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6278728" y="2788920"/>
            <a:ext cx="5364328" cy="306324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0" name="Shape 18"/>
          <p:cNvSpPr/>
          <p:nvPr/>
        </p:nvSpPr>
        <p:spPr>
          <a:xfrm>
            <a:off x="6278728" y="2788920"/>
            <a:ext cx="41148" cy="3063240"/>
          </a:xfrm>
          <a:prstGeom prst="rect">
            <a:avLst/>
          </a:prstGeom>
          <a:solidFill>
            <a:srgbClr val="5B5F66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1" name="Text 19"/>
          <p:cNvSpPr/>
          <p:nvPr/>
        </p:nvSpPr>
        <p:spPr>
          <a:xfrm>
            <a:off x="6553048" y="2907792"/>
            <a:ext cx="48156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PROVEEDOR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10408615" y="3200400"/>
            <a:ext cx="960120" cy="292608"/>
          </a:xfrm>
          <a:prstGeom prst="rect">
            <a:avLst/>
          </a:prstGeom>
          <a:solidFill>
            <a:srgbClr val="5B5F66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3" name="Text 21"/>
          <p:cNvSpPr/>
          <p:nvPr/>
        </p:nvSpPr>
        <p:spPr>
          <a:xfrm>
            <a:off x="10408615" y="3200400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APLICA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6553048" y="3602736"/>
            <a:ext cx="48156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60" dirty="0">
                <a:solidFill>
                  <a:srgbClr val="9C7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CASO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6553048" y="3794760"/>
            <a:ext cx="481568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150"/>
              </a:lnSpc>
              <a:buNone/>
            </a:pPr>
            <a:r>
              <a:rPr lang="en-US" sz="9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start-up con sede en Barcelona que desarrolla un sistema de IA para diagnóstico por imagen, pero lo comercializa exclusivamente a hospitales de Brasil y Argentina, y nunca lo vende, lo pone en servicio, ni lo ofrece a ningún cliente dentro de la Unión Europea.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6553048" y="4709160"/>
            <a:ext cx="48156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6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RESULTADO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6553048" y="4901184"/>
            <a:ext cx="4815688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150"/>
              </a:lnSpc>
              <a:buNone/>
            </a:pPr>
            <a:r>
              <a:rPr lang="en-US" sz="90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diferencia del supuesto anterior para responsable del despliegue, aquí el Reglamento no recoge la premisa de aplicación de su régimen por el mero hecho de encontrarse en la UE: exige actividad de introducir en el mercado, comercializar o poner en servicio dentro de la UE </a:t>
            </a:r>
            <a:r>
              <a:rPr lang="en-US" sz="900" b="1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</a:t>
            </a:r>
            <a:r>
              <a:rPr lang="en-US" sz="90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00" b="1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</a:t>
            </a:r>
            <a:r>
              <a:rPr lang="en-US" sz="90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IA.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548640" y="598932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legal: artículo 2.1.b) y artículo 3, puntos 9-11, Reglamento (UE) 2024/1689</a:t>
            </a:r>
            <a:endParaRPr lang="en-US" sz="950" dirty="0"/>
          </a:p>
        </p:txBody>
      </p:sp>
      <p:sp>
        <p:nvSpPr>
          <p:cNvPr id="30" name="Text 28"/>
          <p:cNvSpPr/>
          <p:nvPr/>
        </p:nvSpPr>
        <p:spPr>
          <a:xfrm>
            <a:off x="11094415" y="6492240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1280160"/>
            <a:ext cx="2377440" cy="384048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822960" y="1280160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kern="0" spc="1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¿CUÁL ES TU ROL?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822960" y="1965960"/>
            <a:ext cx="9601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4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Antes de hablar de obligaciones, hay que saber de quién hablamos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822960" y="3063240"/>
            <a:ext cx="8961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Reglamento no exige lo mismo a todo el mundo. La misma tecnología genera obligaciones muy distintas según si tu organización la crea, la usa, la importa o la </a:t>
            </a:r>
            <a:r>
              <a:rPr lang="en-US" sz="1400" dirty="0" err="1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distribuye</a:t>
            </a:r>
            <a:r>
              <a:rPr lang="en-US" sz="140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</a:t>
            </a:r>
            <a:r>
              <a:rPr lang="en-US" sz="14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muchas empresas ocupan más de un papel a la vez sin saberlo.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4251960"/>
            <a:ext cx="8229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700"/>
              </a:lnSpc>
              <a:spcAft>
                <a:spcPts val="900"/>
              </a:spcAft>
              <a:buSzPct val="100000"/>
              <a:buChar char="–"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roles del Reglamento, </a:t>
            </a:r>
            <a:r>
              <a:rPr lang="en-US" sz="13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explicados</a:t>
            </a: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  <a:p>
            <a:pPr marL="342900" indent="-342900">
              <a:lnSpc>
                <a:spcPts val="1700"/>
              </a:lnSpc>
              <a:spcAft>
                <a:spcPts val="900"/>
              </a:spcAft>
              <a:buSzPct val="100000"/>
              <a:buChar char="–"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¿En </a:t>
            </a:r>
            <a:r>
              <a:rPr lang="en-US" sz="13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</a:t>
            </a: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</a:t>
            </a: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encajas</a:t>
            </a: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</a:p>
          <a:p>
            <a:pPr marL="342900" indent="-342900">
              <a:lnSpc>
                <a:spcPts val="1700"/>
              </a:lnSpc>
              <a:spcAft>
                <a:spcPts val="900"/>
              </a:spcAft>
              <a:buSzPct val="100000"/>
              <a:buChar char="–"/>
            </a:pPr>
            <a:r>
              <a:rPr lang="en-US" sz="13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Cuestionario</a:t>
            </a: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3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categorización</a:t>
            </a: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3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</a:t>
            </a: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  <a:p>
            <a:pPr marL="342900" indent="-342900">
              <a:lnSpc>
                <a:spcPts val="1700"/>
              </a:lnSpc>
              <a:spcAft>
                <a:spcPts val="900"/>
              </a:spcAft>
              <a:buSzPct val="100000"/>
              <a:buChar char="–"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advertencia clave: puedes ser varios a la </a:t>
            </a:r>
            <a:r>
              <a:rPr lang="en-US" sz="13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vez</a:t>
            </a: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048" y="786384"/>
            <a:ext cx="0" cy="5522976"/>
          </a:xfrm>
          <a:prstGeom prst="line">
            <a:avLst/>
          </a:prstGeom>
          <a:noFill/>
          <a:ln w="15875">
            <a:solidFill>
              <a:srgbClr val="9C7A3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548640" y="365760"/>
            <a:ext cx="4297680" cy="292608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548640" y="365760"/>
            <a:ext cx="50292" cy="292608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713232" y="36576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¿CUÁL ES TU ROL?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65836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Proveedor y responsable del despliegue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548640" y="1554480"/>
            <a:ext cx="5364328" cy="4297680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" name="Text 6"/>
          <p:cNvSpPr/>
          <p:nvPr/>
        </p:nvSpPr>
        <p:spPr>
          <a:xfrm>
            <a:off x="822960" y="1737360"/>
            <a:ext cx="48156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PROVEEDOR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22960" y="2194560"/>
            <a:ext cx="481568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lnSpc>
                <a:spcPts val="16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Diseña, desarrolla o hace que se desarrolle un sistema de IA y lo introduce en el mercado o lo pone en servicio con su propio nombre o marca — a título oneroso o gratuito.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22960" y="3337560"/>
            <a:ext cx="48156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EJEMPLO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822960" y="3584448"/>
            <a:ext cx="481568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lnSpc>
                <a:spcPts val="1500"/>
              </a:lnSpc>
              <a:buNone/>
            </a:pPr>
            <a:r>
              <a:rPr lang="en-US" sz="1150" i="1" dirty="0">
                <a:solidFill>
                  <a:srgbClr val="C9D2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empresa tecnológica que desarrolla un software de videovigilancia con detección automática de incidentes y lo vende a </a:t>
            </a:r>
            <a:r>
              <a:rPr lang="en-US" sz="1150" i="1" dirty="0" err="1">
                <a:solidFill>
                  <a:srgbClr val="C9D2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terceros</a:t>
            </a:r>
            <a:r>
              <a:rPr lang="en-US" sz="1150" i="1" dirty="0">
                <a:solidFill>
                  <a:srgbClr val="C9D2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i="1" dirty="0" err="1">
                <a:solidFill>
                  <a:srgbClr val="C9D2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150" i="1" dirty="0">
                <a:solidFill>
                  <a:srgbClr val="C9D2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la UE con </a:t>
            </a:r>
            <a:r>
              <a:rPr lang="en-US" sz="1150" i="1" dirty="0" err="1">
                <a:solidFill>
                  <a:srgbClr val="C9D2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</a:t>
            </a:r>
            <a:r>
              <a:rPr lang="en-US" sz="1150" i="1" dirty="0">
                <a:solidFill>
                  <a:srgbClr val="C9D2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i="1" dirty="0" err="1">
                <a:solidFill>
                  <a:srgbClr val="C9D2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propia</a:t>
            </a:r>
            <a:r>
              <a:rPr lang="en-US" sz="1150" i="1" dirty="0">
                <a:solidFill>
                  <a:srgbClr val="C9D2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i="1" dirty="0" err="1">
                <a:solidFill>
                  <a:srgbClr val="C9D2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marca</a:t>
            </a:r>
            <a:r>
              <a:rPr lang="en-US" sz="1150" i="1" dirty="0">
                <a:solidFill>
                  <a:srgbClr val="C9D2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22960" y="4526280"/>
            <a:ext cx="48156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MATIZ QUE SUELE SORPRENDER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822960" y="4773168"/>
            <a:ext cx="48156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C9D2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hace falta programar nada desde cero: si adaptas sustancialmente una IA de terceros y la comercializas con tu marca, te conviertes </a:t>
            </a:r>
            <a:r>
              <a:rPr lang="en-US" sz="1150" dirty="0" err="1">
                <a:solidFill>
                  <a:srgbClr val="C9D2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150" dirty="0">
                <a:solidFill>
                  <a:srgbClr val="C9D2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rgbClr val="C9D2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proveedor</a:t>
            </a:r>
            <a:r>
              <a:rPr lang="en-US" sz="1150" dirty="0">
                <a:solidFill>
                  <a:srgbClr val="C9D2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278728" y="1564640"/>
            <a:ext cx="5364328" cy="429768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" name="Shape 13"/>
          <p:cNvSpPr/>
          <p:nvPr/>
        </p:nvSpPr>
        <p:spPr>
          <a:xfrm>
            <a:off x="6278728" y="1554480"/>
            <a:ext cx="41148" cy="429768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" name="Text 14"/>
          <p:cNvSpPr/>
          <p:nvPr/>
        </p:nvSpPr>
        <p:spPr>
          <a:xfrm>
            <a:off x="6553048" y="1737360"/>
            <a:ext cx="48156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RESPONSABLE DEL DESPLIEGUE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553048" y="2194560"/>
            <a:ext cx="48156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Utiliza un sistema de IA bajo su propia autoridad, en un contexto </a:t>
            </a:r>
            <a:r>
              <a:rPr lang="en-US" sz="12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profesional</a:t>
            </a:r>
            <a:r>
              <a:rPr lang="en-US" sz="12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(no en una actividad personal no professional).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53048" y="3246120"/>
            <a:ext cx="48156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00" dirty="0">
                <a:solidFill>
                  <a:srgbClr val="9C7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EJEMPLO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6553048" y="3493008"/>
            <a:ext cx="481568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 empresa </a:t>
            </a:r>
            <a:r>
              <a:rPr lang="en-US" sz="1150" i="1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contrata</a:t>
            </a:r>
            <a:r>
              <a:rPr lang="en-US" sz="11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un </a:t>
            </a:r>
            <a:r>
              <a:rPr lang="en-US" sz="1150" i="1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tercero</a:t>
            </a:r>
            <a:r>
              <a:rPr lang="en-US" sz="11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el software de videovigilancia con IA </a:t>
            </a:r>
            <a:r>
              <a:rPr lang="en-US" sz="1150" i="1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</a:t>
            </a:r>
            <a:r>
              <a:rPr lang="en-US" sz="11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antes </a:t>
            </a:r>
            <a:r>
              <a:rPr lang="en-US" sz="1150" i="1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hemos</a:t>
            </a:r>
            <a:r>
              <a:rPr lang="en-US" sz="11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i="1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mencionado</a:t>
            </a:r>
            <a:r>
              <a:rPr lang="en-US" sz="11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para sus propias instalaciones. 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6553048" y="4434840"/>
            <a:ext cx="48156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00" dirty="0">
                <a:solidFill>
                  <a:srgbClr val="9C7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MATIZ QUE SUELE SORPRENDER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6553048" y="4681728"/>
            <a:ext cx="481568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hace falta ser una empresa tecnológica: si usas IA para gestionar personal, clientes o pacientes, ya eres responsable del despliegue frente al Reglamento.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11094415" y="6492240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850" dirty="0"/>
          </a:p>
        </p:txBody>
      </p:sp>
      <p:sp>
        <p:nvSpPr>
          <p:cNvPr id="25" name="Text 26">
            <a:extLst>
              <a:ext uri="{FF2B5EF4-FFF2-40B4-BE49-F238E27FC236}">
                <a16:creationId xmlns:a16="http://schemas.microsoft.com/office/drawing/2014/main" id="{F27DAA74-30AC-9F3A-371A-0DE5A0FC6384}"/>
              </a:ext>
            </a:extLst>
          </p:cNvPr>
          <p:cNvSpPr/>
          <p:nvPr/>
        </p:nvSpPr>
        <p:spPr>
          <a:xfrm>
            <a:off x="548640" y="598932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legal: </a:t>
            </a:r>
            <a:r>
              <a:rPr lang="en-US" sz="950" i="1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artículos</a:t>
            </a:r>
            <a:r>
              <a:rPr lang="en-US" sz="9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3.3 y 3.4, </a:t>
            </a:r>
            <a:r>
              <a:rPr lang="en-US" sz="950" i="1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Reglamento</a:t>
            </a:r>
            <a:r>
              <a:rPr lang="en-US" sz="9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(UE) 2024/1689 ;  </a:t>
            </a:r>
            <a:r>
              <a:rPr lang="en-US" sz="950" i="1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artículo</a:t>
            </a:r>
            <a:r>
              <a:rPr lang="en-US" sz="9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25.1, </a:t>
            </a:r>
            <a:r>
              <a:rPr lang="en-US" sz="950" i="1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Reglamento</a:t>
            </a:r>
            <a:r>
              <a:rPr lang="en-US" sz="9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(UE) 2024/1689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265615" y="3931920"/>
            <a:ext cx="5852160" cy="5852160"/>
          </a:xfrm>
          <a:prstGeom prst="ellipse">
            <a:avLst/>
          </a:prstGeom>
          <a:ln w="12700">
            <a:solidFill>
              <a:srgbClr val="E3E1D9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9997135" y="4663440"/>
            <a:ext cx="4389120" cy="4389120"/>
          </a:xfrm>
          <a:prstGeom prst="ellipse">
            <a:avLst/>
          </a:prstGeom>
          <a:ln w="12700">
            <a:solidFill>
              <a:srgbClr val="E3E1D9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10728655" y="5394960"/>
            <a:ext cx="2926080" cy="2926080"/>
          </a:xfrm>
          <a:prstGeom prst="ellipse">
            <a:avLst/>
          </a:prstGeom>
          <a:ln w="12700">
            <a:solidFill>
              <a:srgbClr val="E3E1D9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Shape 3"/>
          <p:cNvSpPr/>
          <p:nvPr/>
        </p:nvSpPr>
        <p:spPr>
          <a:xfrm>
            <a:off x="365760" y="786384"/>
            <a:ext cx="20117" cy="5522976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" name="Shape 4"/>
          <p:cNvSpPr/>
          <p:nvPr/>
        </p:nvSpPr>
        <p:spPr>
          <a:xfrm>
            <a:off x="548640" y="365760"/>
            <a:ext cx="53035" cy="289865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" name="Shape 5"/>
          <p:cNvSpPr/>
          <p:nvPr/>
        </p:nvSpPr>
        <p:spPr>
          <a:xfrm>
            <a:off x="601675" y="365760"/>
            <a:ext cx="4518965" cy="289865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" name="Text 6"/>
          <p:cNvSpPr txBox="1"/>
          <p:nvPr/>
        </p:nvSpPr>
        <p:spPr>
          <a:xfrm>
            <a:off x="601675" y="365760"/>
            <a:ext cx="4518965" cy="289865"/>
          </a:xfrm>
          <a:prstGeom prst="rect">
            <a:avLst/>
          </a:prstGeom>
          <a:noFill/>
          <a:ln/>
        </p:spPr>
        <p:txBody>
          <a:bodyPr wrap="square" lIns="0" tIns="254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¿CUÁL ES TU ROL?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713232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Proveedor y responsable del despliegue</a:t>
            </a:r>
            <a:endParaRPr lang="en-US" sz="2700" dirty="0"/>
          </a:p>
        </p:txBody>
      </p:sp>
      <p:sp>
        <p:nvSpPr>
          <p:cNvPr id="10" name="Shape 8"/>
          <p:cNvSpPr/>
          <p:nvPr/>
        </p:nvSpPr>
        <p:spPr>
          <a:xfrm>
            <a:off x="548640" y="1554480"/>
            <a:ext cx="5364785" cy="4297680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" name="Text 9"/>
          <p:cNvSpPr txBox="1"/>
          <p:nvPr/>
        </p:nvSpPr>
        <p:spPr>
          <a:xfrm>
            <a:off x="822960" y="1874520"/>
            <a:ext cx="481614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PROVEEDOR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822960" y="2560320"/>
            <a:ext cx="481614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1000" b="1" kern="0" spc="1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CASO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2898648"/>
            <a:ext cx="481614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empresa de selección de personal, sin desarrolladores propios, encarga a una consultora que le construya una IA para filtrar currículums y la lanza al mercado como "TalentScreen", su propio producto.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4224528"/>
            <a:ext cx="481614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1000" b="1" kern="0" spc="1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RESULTADO</a:t>
            </a:r>
            <a:endParaRPr lang="en-US" sz="1000" dirty="0"/>
          </a:p>
        </p:txBody>
      </p:sp>
      <p:sp>
        <p:nvSpPr>
          <p:cNvPr id="15" name="Text 13"/>
          <p:cNvSpPr txBox="1"/>
          <p:nvPr/>
        </p:nvSpPr>
        <p:spPr>
          <a:xfrm>
            <a:off x="822960" y="4562856"/>
            <a:ext cx="4816145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empresa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selección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personal 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actúa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calidad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proveedora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del 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IA, 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lo ha hecho desarrollar y lo comercializa con su marca (art. 3.3). </a:t>
            </a:r>
          </a:p>
          <a:p>
            <a:pPr>
              <a:lnSpc>
                <a:spcPct val="118000"/>
              </a:lnSpc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consultora 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desarrolló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el 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actúa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simple 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subcontratista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tecnológica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(no el "proveedor" a efectos del 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Reglamento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(UE) 2024/1689.</a:t>
            </a:r>
          </a:p>
        </p:txBody>
      </p:sp>
      <p:sp>
        <p:nvSpPr>
          <p:cNvPr id="16" name="Shape 14"/>
          <p:cNvSpPr/>
          <p:nvPr/>
        </p:nvSpPr>
        <p:spPr>
          <a:xfrm>
            <a:off x="6279185" y="1554480"/>
            <a:ext cx="45720" cy="429768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7" name="Shape 15"/>
          <p:cNvSpPr/>
          <p:nvPr/>
        </p:nvSpPr>
        <p:spPr>
          <a:xfrm>
            <a:off x="6324905" y="1554480"/>
            <a:ext cx="5319065" cy="429768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8" name="Text 16"/>
          <p:cNvSpPr txBox="1"/>
          <p:nvPr/>
        </p:nvSpPr>
        <p:spPr>
          <a:xfrm>
            <a:off x="6553505" y="1874520"/>
            <a:ext cx="481614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RESPONSABLE DEL DESPLIEGUE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6553505" y="2560320"/>
            <a:ext cx="481614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1000" b="1" kern="0" spc="1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CASO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6553505" y="2898648"/>
            <a:ext cx="481614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200" i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empresa tecnológica desarrolla un software de videovigilancia con detección automática de incidentes. Una naviera, un centro comercial o una fábrica lo contrata e instala en sus propias instalaciones.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553505" y="4224528"/>
            <a:ext cx="481614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1000" b="1" kern="0" spc="1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RESULTADO</a:t>
            </a:r>
            <a:endParaRPr lang="en-US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6553505" y="4562856"/>
            <a:ext cx="4816145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2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vende el sistema ni le pone su marca: solo lo usa puertas adentro, bajo su propia autoridad (art. 3.4). Decide cuándo se enciende, qué zonas vigila y quién accede a las alertas.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1338560" y="653796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sp>
        <p:nvSpPr>
          <p:cNvPr id="27" name="Text 26">
            <a:extLst>
              <a:ext uri="{FF2B5EF4-FFF2-40B4-BE49-F238E27FC236}">
                <a16:creationId xmlns:a16="http://schemas.microsoft.com/office/drawing/2014/main" id="{831A4B22-B813-D539-DB0C-AD73C4D03EEB}"/>
              </a:ext>
            </a:extLst>
          </p:cNvPr>
          <p:cNvSpPr/>
          <p:nvPr/>
        </p:nvSpPr>
        <p:spPr>
          <a:xfrm>
            <a:off x="548640" y="598932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legal: </a:t>
            </a:r>
            <a:r>
              <a:rPr lang="en-US" sz="950" i="1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artículos</a:t>
            </a:r>
            <a:r>
              <a:rPr lang="en-US" sz="9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3.3 y 3.4, </a:t>
            </a:r>
            <a:r>
              <a:rPr lang="en-US" sz="950" i="1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Reglamento</a:t>
            </a:r>
            <a:r>
              <a:rPr lang="en-US" sz="9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(UE) 2024/1689 ;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048" y="786384"/>
            <a:ext cx="0" cy="5522976"/>
          </a:xfrm>
          <a:prstGeom prst="line">
            <a:avLst/>
          </a:prstGeom>
          <a:noFill/>
          <a:ln w="15875">
            <a:solidFill>
              <a:srgbClr val="9C7A3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548640" y="365760"/>
            <a:ext cx="4297680" cy="292608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548640" y="365760"/>
            <a:ext cx="50292" cy="292608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713232" y="36576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¿CUÁL ES TU ROL?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65836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Importador, distribuidor y representante autorizado</a:t>
            </a:r>
            <a:endParaRPr lang="en-US" sz="2700" dirty="0"/>
          </a:p>
        </p:txBody>
      </p:sp>
      <p:sp>
        <p:nvSpPr>
          <p:cNvPr id="8" name="Shape 6"/>
          <p:cNvSpPr/>
          <p:nvPr/>
        </p:nvSpPr>
        <p:spPr>
          <a:xfrm>
            <a:off x="548640" y="1965960"/>
            <a:ext cx="3515258" cy="310896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" name="Shape 7"/>
          <p:cNvSpPr/>
          <p:nvPr/>
        </p:nvSpPr>
        <p:spPr>
          <a:xfrm>
            <a:off x="548640" y="1965960"/>
            <a:ext cx="32004" cy="310896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2148840"/>
            <a:ext cx="231343" cy="231343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731520" y="2453335"/>
            <a:ext cx="316778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Importador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731520" y="2837383"/>
            <a:ext cx="3167786" cy="22375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300"/>
              </a:lnSpc>
              <a:buNone/>
            </a:pPr>
            <a:r>
              <a:rPr lang="en-US" sz="10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Introduce en el mercado de la UE un sistema con nombre o marca de un </a:t>
            </a:r>
            <a:r>
              <a:rPr lang="en-US" sz="1050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tercero</a:t>
            </a:r>
            <a:r>
              <a:rPr lang="en-US" sz="10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establecido fuera de la UE.</a:t>
            </a:r>
            <a:endParaRPr lang="en-US" sz="1050" dirty="0"/>
          </a:p>
          <a:p>
            <a:pPr marL="0" indent="0">
              <a:lnSpc>
                <a:spcPts val="1300"/>
              </a:lnSpc>
              <a:buNone/>
            </a:pPr>
            <a:r>
              <a:rPr lang="en-US" sz="10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Ej.: comprar directamente una IA de un fabricante asiático o estadounidense y </a:t>
            </a:r>
            <a:r>
              <a:rPr lang="en-US" sz="1050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comercializarla</a:t>
            </a:r>
            <a:r>
              <a:rPr lang="en-US" sz="10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0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España.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4338218" y="1965960"/>
            <a:ext cx="3515258" cy="310896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" name="Shape 11"/>
          <p:cNvSpPr/>
          <p:nvPr/>
        </p:nvSpPr>
        <p:spPr>
          <a:xfrm>
            <a:off x="4338218" y="1965960"/>
            <a:ext cx="32004" cy="310896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1098" y="2148840"/>
            <a:ext cx="231343" cy="231343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4521098" y="2453335"/>
            <a:ext cx="316778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Distribuidor</a:t>
            </a:r>
            <a:endParaRPr lang="en-US" sz="1350" dirty="0"/>
          </a:p>
        </p:txBody>
      </p:sp>
      <p:sp>
        <p:nvSpPr>
          <p:cNvPr id="17" name="Text 13"/>
          <p:cNvSpPr/>
          <p:nvPr/>
        </p:nvSpPr>
        <p:spPr>
          <a:xfrm>
            <a:off x="4521098" y="2837383"/>
            <a:ext cx="3167786" cy="22375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300"/>
              </a:lnSpc>
              <a:buNone/>
            </a:pPr>
            <a:r>
              <a:rPr lang="en-US" sz="10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 parte de la cadena de suministro —distinto del proveedor o el importador— y comercializa el sistema dentro de la UE.</a:t>
            </a:r>
            <a:endParaRPr lang="en-US" sz="1050" dirty="0"/>
          </a:p>
          <a:p>
            <a:pPr marL="0" indent="0">
              <a:lnSpc>
                <a:spcPts val="1300"/>
              </a:lnSpc>
              <a:buNone/>
            </a:pPr>
            <a:r>
              <a:rPr lang="en-US" sz="10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Ej.: un integrador o revendedor que incorpora la IA a sus soluciones sin ser quien la </a:t>
            </a:r>
            <a:r>
              <a:rPr lang="en-US" sz="1050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creó</a:t>
            </a:r>
            <a:r>
              <a:rPr lang="en-US" sz="10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 sin </a:t>
            </a:r>
            <a:r>
              <a:rPr lang="en-US" sz="1050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importar</a:t>
            </a:r>
            <a:r>
              <a:rPr lang="en-US" sz="10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el </a:t>
            </a:r>
            <a:r>
              <a:rPr lang="en-US" sz="1050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</a:t>
            </a:r>
            <a:r>
              <a:rPr lang="en-US" sz="10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IA de fuera de la UE.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8127797" y="1965960"/>
            <a:ext cx="3515258" cy="310896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" name="Shape 15"/>
          <p:cNvSpPr/>
          <p:nvPr/>
        </p:nvSpPr>
        <p:spPr>
          <a:xfrm>
            <a:off x="8127797" y="1965960"/>
            <a:ext cx="32004" cy="310896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0677" y="2148840"/>
            <a:ext cx="231343" cy="231343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8310677" y="2453335"/>
            <a:ext cx="316778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Representante autorizado</a:t>
            </a:r>
            <a:endParaRPr lang="en-US" sz="1350" dirty="0"/>
          </a:p>
        </p:txBody>
      </p:sp>
      <p:sp>
        <p:nvSpPr>
          <p:cNvPr id="22" name="Text 17"/>
          <p:cNvSpPr/>
          <p:nvPr/>
        </p:nvSpPr>
        <p:spPr>
          <a:xfrm>
            <a:off x="8310677" y="2837383"/>
            <a:ext cx="3167786" cy="22375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300"/>
              </a:lnSpc>
              <a:buNone/>
            </a:pPr>
            <a:r>
              <a:rPr lang="en-US" sz="10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Entidad en la UE con mandato escrito de un proveedor no europeo para responder por él ante las autoridades.</a:t>
            </a:r>
            <a:endParaRPr lang="en-US" sz="1050" dirty="0"/>
          </a:p>
          <a:p>
            <a:pPr marL="0" indent="0">
              <a:lnSpc>
                <a:spcPts val="1300"/>
              </a:lnSpc>
              <a:buNone/>
            </a:pPr>
            <a:r>
              <a:rPr lang="en-US" sz="10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Obligatorio para proveedores de fuera de la UE en alto riesgo (art. 22) y GPAI (art. 54).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48640" y="5349240"/>
            <a:ext cx="11094415" cy="685800"/>
          </a:xfrm>
          <a:prstGeom prst="rect">
            <a:avLst/>
          </a:prstGeom>
          <a:solidFill>
            <a:srgbClr val="EDE4C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4" name="Text 19"/>
          <p:cNvSpPr/>
          <p:nvPr/>
        </p:nvSpPr>
        <p:spPr>
          <a:xfrm>
            <a:off x="777240" y="5349240"/>
            <a:ext cx="106372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Operador (art. 3.8): el término paraguas que engloba a los cuatro roles anteriores, más el fabricante del producto.</a:t>
            </a:r>
            <a:endParaRPr lang="en-US" sz="1200" dirty="0"/>
          </a:p>
        </p:txBody>
      </p:sp>
      <p:sp>
        <p:nvSpPr>
          <p:cNvPr id="26" name="Text 21"/>
          <p:cNvSpPr/>
          <p:nvPr/>
        </p:nvSpPr>
        <p:spPr>
          <a:xfrm>
            <a:off x="11094415" y="6492240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850" dirty="0"/>
          </a:p>
        </p:txBody>
      </p:sp>
      <p:sp>
        <p:nvSpPr>
          <p:cNvPr id="25" name="Text 26">
            <a:extLst>
              <a:ext uri="{FF2B5EF4-FFF2-40B4-BE49-F238E27FC236}">
                <a16:creationId xmlns:a16="http://schemas.microsoft.com/office/drawing/2014/main" id="{465EC35B-18F9-2FF4-1505-9B56AE34C65F}"/>
              </a:ext>
            </a:extLst>
          </p:cNvPr>
          <p:cNvSpPr/>
          <p:nvPr/>
        </p:nvSpPr>
        <p:spPr>
          <a:xfrm>
            <a:off x="548640" y="617220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legal: </a:t>
            </a:r>
            <a:r>
              <a:rPr lang="en-US" sz="950" i="1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artículos</a:t>
            </a:r>
            <a:r>
              <a:rPr lang="en-US" sz="9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3.5, 3.6, 3.7 y 3.8, </a:t>
            </a:r>
            <a:r>
              <a:rPr lang="en-US" sz="950" i="1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Reglamento</a:t>
            </a:r>
            <a:r>
              <a:rPr lang="en-US" sz="9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(UE) 2024/1689 ; </a:t>
            </a:r>
            <a:r>
              <a:rPr lang="en-US" sz="950" i="1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artículos</a:t>
            </a:r>
            <a:r>
              <a:rPr lang="en-US" sz="9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22 y 54, </a:t>
            </a:r>
            <a:r>
              <a:rPr lang="en-US" sz="950" i="1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Reglamento</a:t>
            </a:r>
            <a:r>
              <a:rPr lang="en-US" sz="9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(UE) 2024/1689. 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048" y="786384"/>
            <a:ext cx="0" cy="5522976"/>
          </a:xfrm>
          <a:prstGeom prst="line">
            <a:avLst/>
          </a:prstGeom>
          <a:noFill/>
          <a:ln w="15875">
            <a:solidFill>
              <a:srgbClr val="9C7A3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548640" y="365760"/>
            <a:ext cx="4297680" cy="292608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 dirty="0"/>
          </a:p>
        </p:txBody>
      </p:sp>
      <p:sp>
        <p:nvSpPr>
          <p:cNvPr id="4" name="Shape 2"/>
          <p:cNvSpPr/>
          <p:nvPr/>
        </p:nvSpPr>
        <p:spPr>
          <a:xfrm>
            <a:off x="548640" y="365760"/>
            <a:ext cx="50292" cy="292608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713232" y="36576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¿CUÁL ES TU ROL?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65836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900"/>
              </a:lnSpc>
              <a:buNone/>
            </a:pPr>
            <a:r>
              <a:rPr lang="en-US" sz="26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Cuestionario práctico: ejemplo con resultado “Proveedor”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548640" y="1444752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Caso: una empresa de selección de personal encarga a una consultora el desarrollo de un </a:t>
            </a:r>
            <a:r>
              <a:rPr lang="en-US" sz="1150" i="1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</a:t>
            </a:r>
            <a:r>
              <a:rPr lang="en-US" sz="11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IA de cribado de currículums, y lo lanza al mercado como “TalentScreen”, su propio producto.</a:t>
            </a:r>
            <a:endParaRPr lang="en-US" sz="115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8578508"/>
              </p:ext>
            </p:extLst>
          </p:nvPr>
        </p:nvGraphicFramePr>
        <p:xfrm>
          <a:off x="548637" y="1991360"/>
          <a:ext cx="11094415" cy="3769360"/>
        </p:xfrm>
        <a:graphic>
          <a:graphicData uri="http://schemas.openxmlformats.org/drawingml/2006/table">
            <a:tbl>
              <a:tblPr/>
              <a:tblGrid>
                <a:gridCol w="9539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PREGUNTA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0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RESPUESTA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0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00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¿Se ha desarrollado internamente el sistema de IA o ha encargado a un tercero su desarrollo o entrenamiento, manteniendo el control sobre el resultado final?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355E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SÍ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None/>
                      </a:pPr>
                      <a:r>
                        <a:rPr lang="en-US" sz="1000" kern="120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¿</a:t>
                      </a:r>
                      <a:r>
                        <a:rPr lang="en-US" sz="1000" kern="1200" dirty="0" err="1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Desarrolla</a:t>
                      </a:r>
                      <a:r>
                        <a:rPr lang="en-US" sz="1000" kern="120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o </a:t>
                      </a:r>
                      <a:r>
                        <a:rPr lang="en-US" sz="1000" kern="1200" dirty="0" err="1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modifca</a:t>
                      </a:r>
                      <a:r>
                        <a:rPr lang="en-US" sz="1000" kern="120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el </a:t>
                      </a:r>
                      <a:r>
                        <a:rPr lang="en-US" sz="1000" kern="1200" dirty="0" err="1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sistema</a:t>
                      </a:r>
                      <a:r>
                        <a:rPr lang="en-US" sz="1000" kern="120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de IA?</a:t>
                      </a:r>
                    </a:p>
                  </a:txBody>
                  <a:tcPr marL="127000" marR="1270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55E48"/>
                        </a:solidFill>
                        <a:effectLst/>
                        <a:uLnTx/>
                        <a:uFillTx/>
                        <a:latin typeface="Calibri" pitchFamily="34" charset="0"/>
                        <a:ea typeface="Calibri" pitchFamily="34" charset="-122"/>
                        <a:cs typeface="Calibri" pitchFamily="34" charset="-12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55E48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SÍ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428929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¿El sistema de IA se comercializa bajo el nombre o marca de la entidad?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355E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SÍ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00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¿Se decide o ha decidido las finalidades previstas del sistema de IA, incluyendo limitaciones o exclusiones de uso?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355E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SÍ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00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¿Se ofrece el sistema de IA a terceros (clientes, usuarios, filiales) ya sea de forma gratuita o de pago?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355E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SÍ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00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¿Se proporciona documentación técnica o instrucciones de uso del sistema de IA bajo su nombre o marca?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355E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SÍ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None/>
                      </a:pPr>
                      <a:r>
                        <a:rPr lang="en-US" sz="1000" kern="120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¿Va a </a:t>
                      </a:r>
                      <a:r>
                        <a:rPr lang="en-US" sz="1000" kern="1200" dirty="0" err="1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comercializar</a:t>
                      </a:r>
                      <a:r>
                        <a:rPr lang="en-US" sz="1000" kern="120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o </a:t>
                      </a:r>
                      <a:r>
                        <a:rPr lang="en-US" sz="1000" kern="1200" dirty="0" err="1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revender</a:t>
                      </a:r>
                      <a:r>
                        <a:rPr lang="en-US" sz="1000" kern="120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el </a:t>
                      </a:r>
                      <a:r>
                        <a:rPr lang="en-US" sz="1000" kern="1200" dirty="0" err="1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sistema</a:t>
                      </a:r>
                      <a:r>
                        <a:rPr lang="en-US" sz="1000" kern="120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?</a:t>
                      </a:r>
                    </a:p>
                  </a:txBody>
                  <a:tcPr marL="127000" marR="1270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b="1" dirty="0">
                        <a:solidFill>
                          <a:srgbClr val="355E48"/>
                        </a:solidFill>
                        <a:latin typeface="Calibri" pitchFamily="34" charset="0"/>
                        <a:ea typeface="Calibri" pitchFamily="34" charset="-122"/>
                        <a:cs typeface="Calibri" pitchFamily="34" charset="-12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dirty="0">
                          <a:solidFill>
                            <a:srgbClr val="355E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SÍ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7931256"/>
                  </a:ext>
                </a:extLst>
              </a:tr>
            </a:tbl>
          </a:graphicData>
        </a:graphic>
      </p:graphicFrame>
      <p:sp>
        <p:nvSpPr>
          <p:cNvPr id="9" name="Shape 6"/>
          <p:cNvSpPr/>
          <p:nvPr/>
        </p:nvSpPr>
        <p:spPr>
          <a:xfrm>
            <a:off x="548636" y="5760720"/>
            <a:ext cx="11094415" cy="548640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" name="Text 7"/>
          <p:cNvSpPr/>
          <p:nvPr/>
        </p:nvSpPr>
        <p:spPr>
          <a:xfrm>
            <a:off x="713232" y="5760720"/>
            <a:ext cx="105457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 DEL OPERADOR:  </a:t>
            </a:r>
            <a:r>
              <a:rPr lang="en-US" sz="14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PROVEEDOR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11094415" y="6492240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850" dirty="0"/>
          </a:p>
        </p:txBody>
      </p:sp>
      <p:sp>
        <p:nvSpPr>
          <p:cNvPr id="13" name="Text 26">
            <a:extLst>
              <a:ext uri="{FF2B5EF4-FFF2-40B4-BE49-F238E27FC236}">
                <a16:creationId xmlns:a16="http://schemas.microsoft.com/office/drawing/2014/main" id="{30EDA56F-262F-FEBB-E21C-7F303B399B5A}"/>
              </a:ext>
            </a:extLst>
          </p:cNvPr>
          <p:cNvSpPr/>
          <p:nvPr/>
        </p:nvSpPr>
        <p:spPr>
          <a:xfrm>
            <a:off x="548635" y="6455664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legal: </a:t>
            </a:r>
            <a:r>
              <a:rPr lang="en-US" sz="950" i="1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artículo</a:t>
            </a:r>
            <a:r>
              <a:rPr lang="en-US" sz="9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3.3, </a:t>
            </a:r>
            <a:r>
              <a:rPr lang="en-US" sz="950" i="1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Reglamento</a:t>
            </a:r>
            <a:r>
              <a:rPr lang="en-US" sz="9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(UE) 2024/1689.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048" y="786384"/>
            <a:ext cx="0" cy="5522976"/>
          </a:xfrm>
          <a:prstGeom prst="line">
            <a:avLst/>
          </a:prstGeom>
          <a:noFill/>
          <a:ln w="15875">
            <a:solidFill>
              <a:srgbClr val="9C7A3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548640" y="365760"/>
            <a:ext cx="4297680" cy="292608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548640" y="365760"/>
            <a:ext cx="50292" cy="292608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713232" y="36576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¿CUÁL ES TU ROL?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73964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900"/>
              </a:lnSpc>
              <a:buNone/>
            </a:pPr>
            <a:r>
              <a:rPr lang="en-US" sz="26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Cuestionario práctico: ejemplo con </a:t>
            </a:r>
            <a:r>
              <a:rPr lang="en-US" sz="2600" b="1" dirty="0" err="1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resultado</a:t>
            </a:r>
            <a:r>
              <a:rPr lang="en-US" sz="26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“Responsable de </a:t>
            </a:r>
            <a:r>
              <a:rPr lang="en-US" sz="2600" b="1" dirty="0" err="1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despliegue</a:t>
            </a:r>
            <a:r>
              <a:rPr lang="en-US" sz="26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”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548640" y="1444752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Caso: el departamento de RRHH de una empresa contrata una herramienta de IA ya existente para gestionar candidaturas, sin modificarla, y la usa en sus propios procesos de selección.</a:t>
            </a:r>
            <a:endParaRPr lang="en-US" sz="115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/>
        </p:nvGraphicFramePr>
        <p:xfrm>
          <a:off x="548640" y="2011680"/>
          <a:ext cx="11094415" cy="3599180"/>
        </p:xfrm>
        <a:graphic>
          <a:graphicData uri="http://schemas.openxmlformats.org/drawingml/2006/table">
            <a:tbl>
              <a:tblPr/>
              <a:tblGrid>
                <a:gridCol w="9539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PREGUNTA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0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RESPUESTA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0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¿Utiliza el sistema de IA bajo su propia autoridad?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355E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SÍ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¿Va a utilizar el sistema directamente en sus operaciones o procesos internos?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355E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SÍ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¿El uso será en el marco de actividades profesionales (servicios, producción, gestión interna)?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355E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SÍ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¿El sistema se adquirió a un tercero y solo se usará sin modificar su funcionamiento esencial?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355E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SÍ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¿Desarrolla o modifica el sistema de IA? (pregunta del bloque “proveedor”)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5B5F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None/>
                      </a:pPr>
                      <a:r>
                        <a:rPr lang="es-ES" sz="1000" kern="120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¿Se ha desarrollado internamente el sistema de IA o ha encargado a un tercero su desarrollo o entrenamiento, manteniendo el control sobre el resultado final?</a:t>
                      </a:r>
                      <a:endParaRPr lang="en-US" sz="1000" kern="1200" dirty="0">
                        <a:solidFill>
                          <a:srgbClr val="12203D"/>
                        </a:solidFill>
                        <a:latin typeface="Calibri" pitchFamily="34" charset="0"/>
                        <a:ea typeface="Calibri" pitchFamily="34" charset="-122"/>
                        <a:cs typeface="Calibri" pitchFamily="34" charset="-120"/>
                      </a:endParaRPr>
                    </a:p>
                  </a:txBody>
                  <a:tcPr marL="127000" marR="1270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b="1" dirty="0">
                        <a:solidFill>
                          <a:srgbClr val="5B5F66"/>
                        </a:solidFill>
                        <a:latin typeface="Calibri" pitchFamily="34" charset="0"/>
                        <a:ea typeface="Calibri" pitchFamily="34" charset="-122"/>
                        <a:cs typeface="Calibri" pitchFamily="34" charset="-12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dirty="0">
                          <a:solidFill>
                            <a:srgbClr val="5B5F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3836918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¿Va a comercializar o revender el sistema?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5B5F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Shape 6"/>
          <p:cNvSpPr/>
          <p:nvPr/>
        </p:nvSpPr>
        <p:spPr>
          <a:xfrm>
            <a:off x="548640" y="5610860"/>
            <a:ext cx="11094415" cy="548640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" name="Text 7"/>
          <p:cNvSpPr/>
          <p:nvPr/>
        </p:nvSpPr>
        <p:spPr>
          <a:xfrm>
            <a:off x="822959" y="5610860"/>
            <a:ext cx="105457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 DEL OPERADOR:  </a:t>
            </a:r>
            <a:r>
              <a:rPr lang="en-US" sz="14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RESPONSABLE DE DESPLIEGUE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11094415" y="6492240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850" dirty="0"/>
          </a:p>
        </p:txBody>
      </p:sp>
      <p:sp>
        <p:nvSpPr>
          <p:cNvPr id="13" name="Text 26">
            <a:extLst>
              <a:ext uri="{FF2B5EF4-FFF2-40B4-BE49-F238E27FC236}">
                <a16:creationId xmlns:a16="http://schemas.microsoft.com/office/drawing/2014/main" id="{CF4DB90F-D46D-5111-CCAF-0F0ABC07AB02}"/>
              </a:ext>
            </a:extLst>
          </p:cNvPr>
          <p:cNvSpPr/>
          <p:nvPr/>
        </p:nvSpPr>
        <p:spPr>
          <a:xfrm>
            <a:off x="548635" y="635508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legal: </a:t>
            </a:r>
            <a:r>
              <a:rPr lang="en-US" sz="950" i="1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artículo</a:t>
            </a:r>
            <a:r>
              <a:rPr lang="en-US" sz="9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3.4, </a:t>
            </a:r>
            <a:r>
              <a:rPr lang="en-US" sz="950" i="1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Reglamento</a:t>
            </a:r>
            <a:r>
              <a:rPr lang="en-US" sz="9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(UE) 2024/1689.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048" y="786384"/>
            <a:ext cx="0" cy="5522976"/>
          </a:xfrm>
          <a:prstGeom prst="line">
            <a:avLst/>
          </a:prstGeom>
          <a:noFill/>
          <a:ln w="15875">
            <a:solidFill>
              <a:srgbClr val="9C7A3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548640" y="365760"/>
            <a:ext cx="4297680" cy="292608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548640" y="365760"/>
            <a:ext cx="50292" cy="292608"/>
          </a:xfrm>
          <a:prstGeom prst="rect">
            <a:avLst/>
          </a:prstGeom>
          <a:solidFill>
            <a:srgbClr val="8C3327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713232" y="36576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¿CUÁL ES TU ROL?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65836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900"/>
              </a:lnSpc>
              <a:buNone/>
            </a:pPr>
            <a:r>
              <a:rPr lang="en-US" sz="26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Otro patrón: cuando los roles coexisten desde el principio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548640" y="2148840"/>
            <a:ext cx="5364328" cy="233172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" name="Shape 7"/>
          <p:cNvSpPr/>
          <p:nvPr/>
        </p:nvSpPr>
        <p:spPr>
          <a:xfrm>
            <a:off x="548640" y="2148840"/>
            <a:ext cx="41148" cy="233172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" name="Text 8"/>
          <p:cNvSpPr/>
          <p:nvPr/>
        </p:nvSpPr>
        <p:spPr>
          <a:xfrm>
            <a:off x="822960" y="2304288"/>
            <a:ext cx="48156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15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USO INTERNO → RESPONSABLE DEL DESPLIEGUE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822960" y="2743200"/>
            <a:ext cx="481568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50"/>
              </a:lnSpc>
              <a:buNone/>
            </a:pPr>
            <a:r>
              <a:rPr lang="en-US" sz="11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consultora de ciberseguridad contrata una licencia de un sistema de IA de detección de fraude, de un </a:t>
            </a:r>
            <a:r>
              <a:rPr lang="en-US" sz="11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proveedor</a:t>
            </a:r>
            <a:r>
              <a:rPr lang="en-US" sz="11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para monitorizar internamente las redes de sus propios clientes como parte de su servicio de vigilancia.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278728" y="2148840"/>
            <a:ext cx="5364328" cy="233172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" name="Shape 11"/>
          <p:cNvSpPr/>
          <p:nvPr/>
        </p:nvSpPr>
        <p:spPr>
          <a:xfrm>
            <a:off x="6278728" y="2148840"/>
            <a:ext cx="41148" cy="233172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" name="Text 12"/>
          <p:cNvSpPr/>
          <p:nvPr/>
        </p:nvSpPr>
        <p:spPr>
          <a:xfrm>
            <a:off x="6553048" y="2304288"/>
            <a:ext cx="48156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15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REVENTA, SIN MODIFICAR → DISTRIBUIDORA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553048" y="2743200"/>
            <a:ext cx="481568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50"/>
              </a:lnSpc>
              <a:buNone/>
            </a:pPr>
            <a:r>
              <a:rPr lang="en-US" sz="11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Esa misma consultora tiene, además, un acuerdo con el </a:t>
            </a:r>
            <a:r>
              <a:rPr lang="en-US" sz="11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fabricante</a:t>
            </a:r>
            <a:r>
              <a:rPr lang="en-US" sz="11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para revender licencias de ese software, sin modificarlo, dentro de su catálogo, a otras empresas que quieran implementarlo por su cuenta.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38" y="4818888"/>
            <a:ext cx="11094415" cy="1236472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7" name="Text 15"/>
          <p:cNvSpPr/>
          <p:nvPr/>
        </p:nvSpPr>
        <p:spPr>
          <a:xfrm>
            <a:off x="868677" y="4727448"/>
            <a:ext cx="10454335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b="1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Consecuencia práctica: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misma empresa, frente al mismo sistema, es responsable del despliegue en su propio uso y distribuidora en su actividad de </a:t>
            </a:r>
            <a:r>
              <a:rPr lang="en-US" sz="12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reventa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(dos roles simultáneos desde el inicio, sin que uno sustituya al </a:t>
            </a:r>
            <a:r>
              <a:rPr lang="en-US" sz="12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otro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 Debe cumplir las dos baterías de obligaciones </a:t>
            </a:r>
            <a:r>
              <a:rPr lang="en-US" sz="12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paralelo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2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asignadas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ambas </a:t>
            </a:r>
            <a:r>
              <a:rPr lang="en-US" sz="12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figuras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1094415" y="6492240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850" dirty="0"/>
          </a:p>
        </p:txBody>
      </p:sp>
      <p:sp>
        <p:nvSpPr>
          <p:cNvPr id="23" name="Shape 5">
            <a:extLst>
              <a:ext uri="{FF2B5EF4-FFF2-40B4-BE49-F238E27FC236}">
                <a16:creationId xmlns:a16="http://schemas.microsoft.com/office/drawing/2014/main" id="{D8D89B01-1270-8660-5E64-314D951E2906}"/>
              </a:ext>
            </a:extLst>
          </p:cNvPr>
          <p:cNvSpPr/>
          <p:nvPr/>
        </p:nvSpPr>
        <p:spPr>
          <a:xfrm>
            <a:off x="548639" y="1330452"/>
            <a:ext cx="11094415" cy="658368"/>
          </a:xfrm>
          <a:prstGeom prst="rect">
            <a:avLst/>
          </a:prstGeom>
          <a:solidFill>
            <a:srgbClr val="EFDAD6"/>
          </a:solidFill>
          <a:ln w="9525">
            <a:solidFill>
              <a:srgbClr val="8C3327"/>
            </a:solidFill>
            <a:prstDash val="solid"/>
          </a:ln>
        </p:spPr>
        <p:txBody>
          <a:bodyPr/>
          <a:lstStyle/>
          <a:p>
            <a:pPr>
              <a:lnSpc>
                <a:spcPts val="1800"/>
              </a:lnSpc>
            </a:pPr>
            <a:r>
              <a:rPr lang="en-US" sz="1400" b="1" dirty="0">
                <a:solidFill>
                  <a:srgbClr val="8C33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</a:t>
            </a:r>
            <a:r>
              <a:rPr lang="en-US" sz="1400" b="1" dirty="0" err="1">
                <a:solidFill>
                  <a:srgbClr val="8C33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misma</a:t>
            </a:r>
            <a:r>
              <a:rPr lang="en-US" sz="1400" b="1" dirty="0">
                <a:solidFill>
                  <a:srgbClr val="8C33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rgbClr val="8C33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empresa</a:t>
            </a:r>
            <a:r>
              <a:rPr lang="en-US" sz="1400" b="1" dirty="0">
                <a:solidFill>
                  <a:srgbClr val="8C33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rgbClr val="8C33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puede</a:t>
            </a:r>
            <a:r>
              <a:rPr lang="en-US" sz="1400" b="1" dirty="0">
                <a:solidFill>
                  <a:srgbClr val="8C33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ser </a:t>
            </a:r>
            <a:r>
              <a:rPr lang="en-US" sz="1400" b="1" dirty="0" err="1">
                <a:solidFill>
                  <a:srgbClr val="8C33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varios</a:t>
            </a:r>
            <a:r>
              <a:rPr lang="en-US" sz="1400" b="1" dirty="0">
                <a:solidFill>
                  <a:srgbClr val="8C33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roles a la </a:t>
            </a:r>
            <a:r>
              <a:rPr lang="en-US" sz="1400" b="1" dirty="0" err="1">
                <a:solidFill>
                  <a:srgbClr val="8C33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vez</a:t>
            </a:r>
            <a:r>
              <a:rPr lang="en-US" sz="1400" b="1" dirty="0">
                <a:solidFill>
                  <a:srgbClr val="8C33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y a menudo cambia de </a:t>
            </a:r>
            <a:r>
              <a:rPr lang="en-US" sz="1400" b="1" dirty="0" err="1">
                <a:solidFill>
                  <a:srgbClr val="8C33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</a:t>
            </a:r>
            <a:r>
              <a:rPr lang="en-US" sz="1400" b="1" dirty="0">
                <a:solidFill>
                  <a:srgbClr val="8C33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sin </a:t>
            </a:r>
            <a:r>
              <a:rPr lang="en-US" sz="1400" b="1" dirty="0" err="1">
                <a:solidFill>
                  <a:srgbClr val="8C33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darse</a:t>
            </a:r>
            <a:r>
              <a:rPr lang="en-US" sz="1400" b="1" dirty="0">
                <a:solidFill>
                  <a:srgbClr val="8C33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rgbClr val="8C33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cuenta</a:t>
            </a:r>
            <a:r>
              <a:rPr lang="en-US" sz="1400" b="1" dirty="0">
                <a:solidFill>
                  <a:srgbClr val="8C33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en-US" sz="14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</a:t>
            </a:r>
            <a:r>
              <a:rPr lang="en-US" sz="14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Reglamento</a:t>
            </a:r>
            <a:r>
              <a:rPr lang="en-US" sz="14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no </a:t>
            </a:r>
            <a:r>
              <a:rPr lang="en-US" sz="14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mira</a:t>
            </a:r>
            <a:r>
              <a:rPr lang="en-US" sz="14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cómo</a:t>
            </a:r>
            <a:r>
              <a:rPr lang="en-US" sz="14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</a:t>
            </a:r>
            <a:r>
              <a:rPr lang="en-US" sz="14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llamas, </a:t>
            </a:r>
            <a:r>
              <a:rPr lang="en-US" sz="14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sino</a:t>
            </a:r>
            <a:r>
              <a:rPr lang="en-US" sz="14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</a:t>
            </a:r>
            <a:r>
              <a:rPr lang="en-US" sz="14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haces</a:t>
            </a:r>
            <a:r>
              <a:rPr lang="en-US" sz="14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realmente</a:t>
            </a:r>
            <a:r>
              <a:rPr lang="en-US" sz="14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con </a:t>
            </a:r>
            <a:r>
              <a:rPr lang="en-US" sz="14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</a:t>
            </a:r>
            <a:r>
              <a:rPr lang="en-US" sz="14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</a:t>
            </a:r>
            <a:r>
              <a:rPr lang="en-US" sz="14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  <p:sp>
        <p:nvSpPr>
          <p:cNvPr id="25" name="Text 26">
            <a:extLst>
              <a:ext uri="{FF2B5EF4-FFF2-40B4-BE49-F238E27FC236}">
                <a16:creationId xmlns:a16="http://schemas.microsoft.com/office/drawing/2014/main" id="{7047FEDF-9B81-335E-3653-FABA671BFA42}"/>
              </a:ext>
            </a:extLst>
          </p:cNvPr>
          <p:cNvSpPr/>
          <p:nvPr/>
        </p:nvSpPr>
        <p:spPr>
          <a:xfrm>
            <a:off x="548635" y="628904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legal: </a:t>
            </a:r>
            <a:r>
              <a:rPr lang="en-US" sz="950" i="1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artículos</a:t>
            </a:r>
            <a:r>
              <a:rPr lang="en-US" sz="9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3.8 y 25, </a:t>
            </a:r>
            <a:r>
              <a:rPr lang="en-US" sz="950" i="1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Reglamento</a:t>
            </a:r>
            <a:r>
              <a:rPr lang="en-US" sz="9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(UE) 2024/1689.</a:t>
            </a:r>
            <a:endParaRPr lang="en-US" sz="9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048" y="786384"/>
            <a:ext cx="0" cy="5522976"/>
          </a:xfrm>
          <a:prstGeom prst="line">
            <a:avLst/>
          </a:prstGeom>
          <a:noFill/>
          <a:ln w="15875">
            <a:solidFill>
              <a:srgbClr val="9C7A3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548640" y="365760"/>
            <a:ext cx="4297680" cy="292608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548640" y="365760"/>
            <a:ext cx="50292" cy="292608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713232" y="36576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NIVELES DE RIESGO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65836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Cuatro niveles de riesgo, cuatro niveles de exigencia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3931920" y="1691640"/>
            <a:ext cx="4206240" cy="777240"/>
          </a:xfrm>
          <a:prstGeom prst="rect">
            <a:avLst/>
          </a:prstGeom>
          <a:solidFill>
            <a:srgbClr val="EFDAD6"/>
          </a:solidFill>
          <a:ln w="12700">
            <a:solidFill>
              <a:srgbClr val="8C33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Text 6"/>
          <p:cNvSpPr/>
          <p:nvPr/>
        </p:nvSpPr>
        <p:spPr>
          <a:xfrm>
            <a:off x="4206240" y="1691640"/>
            <a:ext cx="1463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8C33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INACEPTABLE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623560" y="169164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Prohibido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108960" y="2606040"/>
            <a:ext cx="5852160" cy="777240"/>
          </a:xfrm>
          <a:prstGeom prst="rect">
            <a:avLst/>
          </a:prstGeom>
          <a:solidFill>
            <a:srgbClr val="EEE3CC"/>
          </a:solidFill>
          <a:ln w="12700">
            <a:solidFill>
              <a:srgbClr val="8C6A2E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Text 9"/>
          <p:cNvSpPr/>
          <p:nvPr/>
        </p:nvSpPr>
        <p:spPr>
          <a:xfrm>
            <a:off x="3383280" y="2606040"/>
            <a:ext cx="3108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8C6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ALTO RIESGO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6446520" y="260604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Requisitos estrictos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286000" y="3520440"/>
            <a:ext cx="7498080" cy="777240"/>
          </a:xfrm>
          <a:prstGeom prst="rect">
            <a:avLst/>
          </a:prstGeom>
          <a:solidFill>
            <a:srgbClr val="ECE7CC"/>
          </a:solidFill>
          <a:ln w="12700">
            <a:solidFill>
              <a:srgbClr val="7D6E2E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4" name="Text 12"/>
          <p:cNvSpPr/>
          <p:nvPr/>
        </p:nvSpPr>
        <p:spPr>
          <a:xfrm>
            <a:off x="2560320" y="3503506"/>
            <a:ext cx="4754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7D6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LIMITADO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7269480" y="352044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Transparencia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1463040" y="4434840"/>
            <a:ext cx="9144000" cy="777240"/>
          </a:xfrm>
          <a:prstGeom prst="rect">
            <a:avLst/>
          </a:prstGeom>
          <a:solidFill>
            <a:srgbClr val="DCE6DF"/>
          </a:solidFill>
          <a:ln w="12700">
            <a:solidFill>
              <a:srgbClr val="355E4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7" name="Text 15"/>
          <p:cNvSpPr/>
          <p:nvPr/>
        </p:nvSpPr>
        <p:spPr>
          <a:xfrm>
            <a:off x="1737360" y="4434840"/>
            <a:ext cx="6400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55E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MÍNIMO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092440" y="443484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i="1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Códigos</a:t>
            </a:r>
            <a:r>
              <a:rPr lang="en-US" sz="120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i="1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voluntarios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548640" y="4983480"/>
            <a:ext cx="11094415" cy="1051560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0" name="Text 18"/>
          <p:cNvSpPr/>
          <p:nvPr/>
        </p:nvSpPr>
        <p:spPr>
          <a:xfrm>
            <a:off x="868679" y="4942840"/>
            <a:ext cx="1045433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pregunta que de verdad importa hoy no es “¿qué hace mi IA?”, sino </a:t>
            </a:r>
            <a:r>
              <a:rPr lang="en-US" sz="1350" b="1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“¿en qué </a:t>
            </a:r>
            <a:r>
              <a:rPr lang="en-US" sz="1350" b="1" dirty="0" err="1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nivel</a:t>
            </a:r>
            <a:r>
              <a:rPr lang="en-US" sz="1350" b="1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350" b="1" dirty="0" err="1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riesgo</a:t>
            </a:r>
            <a:r>
              <a:rPr lang="en-US" sz="1350" b="1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se </a:t>
            </a:r>
            <a:r>
              <a:rPr lang="en-US" sz="1350" b="1" dirty="0" err="1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encuadra</a:t>
            </a:r>
            <a:r>
              <a:rPr lang="en-US" sz="1350" b="1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y qué rol tengo yo frente a ella?”</a:t>
            </a: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de eso trata el resto de la sesión.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548640" y="617220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legal: artículos 5, 6, 50 y anexo III, Reglamento (UE) 2024/1689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1094415" y="6492240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4195B-45E2-BD98-5A08-0819CEFC8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4B3A3DC-54B8-0FE3-177F-23FF0F644803}"/>
              </a:ext>
            </a:extLst>
          </p:cNvPr>
          <p:cNvSpPr/>
          <p:nvPr/>
        </p:nvSpPr>
        <p:spPr>
          <a:xfrm>
            <a:off x="822960" y="1280160"/>
            <a:ext cx="2377440" cy="384048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FA8CC9CC-971C-44A8-7A22-EB0327CA7178}"/>
              </a:ext>
            </a:extLst>
          </p:cNvPr>
          <p:cNvSpPr/>
          <p:nvPr/>
        </p:nvSpPr>
        <p:spPr>
          <a:xfrm>
            <a:off x="822960" y="1280160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kern="0" spc="1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QUÉ AHORA</a:t>
            </a:r>
            <a:endParaRPr lang="en-US" sz="13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5F6BD4A-12E3-68DB-73BE-26390C8CF225}"/>
              </a:ext>
            </a:extLst>
          </p:cNvPr>
          <p:cNvSpPr/>
          <p:nvPr/>
        </p:nvSpPr>
        <p:spPr>
          <a:xfrm>
            <a:off x="822960" y="1965960"/>
            <a:ext cx="9601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400"/>
              </a:lnSpc>
              <a:buNone/>
            </a:pPr>
            <a:r>
              <a:rPr lang="en-US" sz="30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</a:rPr>
              <a:t>Cronograma</a:t>
            </a:r>
            <a:endParaRPr lang="en-US" sz="30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8504A35A-BF86-72EB-6AD1-0C0583C44E99}"/>
              </a:ext>
            </a:extLst>
          </p:cNvPr>
          <p:cNvSpPr/>
          <p:nvPr/>
        </p:nvSpPr>
        <p:spPr>
          <a:xfrm>
            <a:off x="822960" y="3063240"/>
            <a:ext cx="8961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900"/>
              </a:lnSpc>
            </a:pPr>
            <a:r>
              <a:rPr lang="en-US" sz="14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</a:t>
            </a:r>
            <a:r>
              <a:rPr lang="en-US" sz="1400" dirty="0" err="1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Reglamento</a:t>
            </a:r>
            <a:r>
              <a:rPr lang="en-US" sz="14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(UE) 2024/1689 es un </a:t>
            </a:r>
            <a:r>
              <a:rPr lang="en-US" sz="1400" dirty="0" err="1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Reglamento</a:t>
            </a:r>
            <a:r>
              <a:rPr lang="en-US" sz="14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no </a:t>
            </a:r>
            <a:r>
              <a:rPr lang="en-US" sz="1400" dirty="0" err="1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</a:t>
            </a:r>
            <a:r>
              <a:rPr lang="en-US" sz="14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Directiva</a:t>
            </a:r>
            <a:r>
              <a:rPr lang="en-US" sz="14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se </a:t>
            </a:r>
            <a:r>
              <a:rPr lang="en-US" sz="1400" dirty="0" err="1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</a:t>
            </a:r>
            <a:r>
              <a:rPr lang="en-US" sz="14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directamente</a:t>
            </a:r>
            <a:r>
              <a:rPr lang="en-US" sz="14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4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</a:t>
            </a:r>
            <a:r>
              <a:rPr lang="en-US" sz="14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España </a:t>
            </a:r>
            <a:r>
              <a:rPr lang="en-US" sz="1400" dirty="0" err="1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</a:t>
            </a:r>
            <a:r>
              <a:rPr lang="en-US" sz="14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</a:t>
            </a:r>
            <a:r>
              <a:rPr lang="en-US" sz="14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entrada </a:t>
            </a:r>
            <a:r>
              <a:rPr lang="en-US" sz="1400" dirty="0" err="1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4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vigor, sin </a:t>
            </a:r>
            <a:r>
              <a:rPr lang="en-US" sz="1400" dirty="0" err="1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necesidad</a:t>
            </a:r>
            <a:r>
              <a:rPr lang="en-US" sz="14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400" dirty="0" err="1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</a:t>
            </a:r>
            <a:r>
              <a:rPr lang="en-US" sz="14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ninguna</a:t>
            </a:r>
            <a:r>
              <a:rPr lang="en-US" sz="14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ley </a:t>
            </a:r>
            <a:r>
              <a:rPr lang="en-US" sz="1400" dirty="0" err="1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nacional</a:t>
            </a:r>
            <a:r>
              <a:rPr lang="en-US" sz="14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lo </a:t>
            </a:r>
            <a:r>
              <a:rPr lang="en-US" sz="1400" dirty="0" err="1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transponga</a:t>
            </a:r>
            <a:r>
              <a:rPr lang="en-US" sz="14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primero. No hay un “</a:t>
            </a:r>
            <a:r>
              <a:rPr lang="en-US" sz="1400" dirty="0" err="1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mientras</a:t>
            </a:r>
            <a:r>
              <a:rPr lang="en-US" sz="14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tanto”.</a:t>
            </a:r>
          </a:p>
          <a:p>
            <a:pPr marL="0" indent="0">
              <a:lnSpc>
                <a:spcPts val="1900"/>
              </a:lnSpc>
              <a:buNone/>
            </a:pPr>
            <a:endParaRPr lang="en-US" sz="14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D6710E8B-6936-8014-8E33-8E53C710FBA4}"/>
              </a:ext>
            </a:extLst>
          </p:cNvPr>
          <p:cNvSpPr/>
          <p:nvPr/>
        </p:nvSpPr>
        <p:spPr>
          <a:xfrm>
            <a:off x="822960" y="4251960"/>
            <a:ext cx="8229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700"/>
              </a:lnSpc>
              <a:spcAft>
                <a:spcPts val="900"/>
              </a:spcAft>
              <a:buSzPct val="100000"/>
              <a:buChar char="–"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</a:t>
            </a:r>
            <a:r>
              <a:rPr lang="en-US" sz="13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aplicación</a:t>
            </a: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  <a:p>
            <a:pPr marL="342900" indent="-342900">
              <a:lnSpc>
                <a:spcPts val="1700"/>
              </a:lnSpc>
              <a:spcAft>
                <a:spcPts val="900"/>
              </a:spcAft>
              <a:buSzPct val="100000"/>
              <a:buChar char="–"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legal.</a:t>
            </a:r>
          </a:p>
          <a:p>
            <a:pPr marL="342900" indent="-342900">
              <a:lnSpc>
                <a:spcPts val="1700"/>
              </a:lnSpc>
              <a:spcAft>
                <a:spcPts val="900"/>
              </a:spcAft>
              <a:buSzPct val="100000"/>
              <a:buChar char="–"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Provisional.</a:t>
            </a: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751829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048" y="786384"/>
            <a:ext cx="0" cy="5522976"/>
          </a:xfrm>
          <a:prstGeom prst="line">
            <a:avLst/>
          </a:prstGeom>
          <a:noFill/>
          <a:ln w="15875">
            <a:solidFill>
              <a:srgbClr val="9C7A3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548640" y="365760"/>
            <a:ext cx="4297680" cy="292608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548640" y="365760"/>
            <a:ext cx="50292" cy="292608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713232" y="36576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QUÉ AHORA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48639" y="1417320"/>
            <a:ext cx="11094415" cy="685800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pPr>
              <a:lnSpc>
                <a:spcPts val="1800"/>
              </a:lnSpc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</a:t>
            </a:r>
            <a:r>
              <a:rPr lang="en-US" sz="1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Reglamento</a:t>
            </a: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IA es un </a:t>
            </a:r>
            <a:r>
              <a:rPr lang="en-US" sz="1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Reglamento</a:t>
            </a: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no </a:t>
            </a:r>
            <a:r>
              <a:rPr lang="en-US" sz="1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</a:t>
            </a: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Directiva</a:t>
            </a: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</a:t>
            </a:r>
            <a:r>
              <a:rPr lang="en-US" sz="14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directamente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España </a:t>
            </a:r>
            <a:r>
              <a:rPr lang="en-US" sz="14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entrada </a:t>
            </a:r>
            <a:r>
              <a:rPr lang="en-US" sz="14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vigor, sin </a:t>
            </a:r>
            <a:r>
              <a:rPr lang="en-US" sz="14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necesidad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4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ninguna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ley </a:t>
            </a:r>
            <a:r>
              <a:rPr lang="en-US" sz="14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nacional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lo </a:t>
            </a:r>
            <a:r>
              <a:rPr lang="en-US" sz="14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transponga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primero. No hay un “</a:t>
            </a:r>
            <a:r>
              <a:rPr lang="en-US" sz="14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mientras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tanto”.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68680" y="1508760"/>
            <a:ext cx="1045433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endParaRPr lang="en-US" sz="1400" dirty="0"/>
          </a:p>
        </p:txBody>
      </p:sp>
      <p:sp>
        <p:nvSpPr>
          <p:cNvPr id="26" name="Text 21"/>
          <p:cNvSpPr/>
          <p:nvPr/>
        </p:nvSpPr>
        <p:spPr>
          <a:xfrm>
            <a:off x="11094415" y="6492240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50" dirty="0"/>
          </a:p>
        </p:txBody>
      </p:sp>
      <p:sp>
        <p:nvSpPr>
          <p:cNvPr id="30" name="Text 4">
            <a:extLst>
              <a:ext uri="{FF2B5EF4-FFF2-40B4-BE49-F238E27FC236}">
                <a16:creationId xmlns:a16="http://schemas.microsoft.com/office/drawing/2014/main" id="{AF640FF1-58AF-3023-F5D4-F421AD179900}"/>
              </a:ext>
            </a:extLst>
          </p:cNvPr>
          <p:cNvSpPr/>
          <p:nvPr/>
        </p:nvSpPr>
        <p:spPr>
          <a:xfrm>
            <a:off x="548640" y="65836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900"/>
              </a:lnSpc>
              <a:buNone/>
            </a:pPr>
            <a:r>
              <a:rPr lang="en-US" sz="26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Cronograma: la fecha importa, pero el estado jurídico importa más</a:t>
            </a:r>
            <a:endParaRPr lang="en-US" sz="2600" dirty="0"/>
          </a:p>
        </p:txBody>
      </p:sp>
      <p:graphicFrame>
        <p:nvGraphicFramePr>
          <p:cNvPr id="32" name="Table 0">
            <a:extLst>
              <a:ext uri="{FF2B5EF4-FFF2-40B4-BE49-F238E27FC236}">
                <a16:creationId xmlns:a16="http://schemas.microsoft.com/office/drawing/2014/main" id="{A120C36A-5B75-C8D9-72C3-84FDBE95E8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2011023"/>
              </p:ext>
            </p:extLst>
          </p:nvPr>
        </p:nvGraphicFramePr>
        <p:xfrm>
          <a:off x="598932" y="2397760"/>
          <a:ext cx="11094415" cy="3922136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06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6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34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FECHA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0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QUÉ ENTRA EN APLICACIÓN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0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ESTADO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0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99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ago 2024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Entrada en vigor. Inicio de la fase de preparación.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 APLICACIÓN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069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feb 2025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Prácticas prohibidas (art. 5) + alfabetización en IA (art. 4).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 APLICACIÓN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069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ago 2025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GPAI y gobernanza. Oficina de IA y Código de Buenas Prácticas.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 APLICACIÓN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069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ago 2026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Regla general (línea base): transparencia (art. 50) y alto riesgo Anexo III.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BASE LEGAL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069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dic 2026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Marcado de contenido generado por IA. Nueva prohibición NCII/CSAM.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PROVISIONAL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199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ago 2027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Sandboxes regulatorios nacionales.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PROVISIONAL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069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dic 2027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Alto riesgo autónomo del Anexo III (nueva fecha del acuerdo).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PROVISIONAL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069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ago 2028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Alto riesgo integrado en productos regulados, Anexo I (nueva fecha).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PROVISIONAL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048" y="786384"/>
            <a:ext cx="0" cy="5522976"/>
          </a:xfrm>
          <a:prstGeom prst="line">
            <a:avLst/>
          </a:prstGeom>
          <a:noFill/>
          <a:ln w="15875">
            <a:solidFill>
              <a:srgbClr val="9C7A3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548640" y="365760"/>
            <a:ext cx="4297680" cy="292608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548640" y="365760"/>
            <a:ext cx="50292" cy="292608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713232" y="36576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QUÉ AHORA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65836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900"/>
              </a:lnSpc>
              <a:buNone/>
            </a:pPr>
            <a:r>
              <a:rPr lang="en-US" sz="26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Transparencia (art. 50): cuatro obligaciones, no una sola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548640" y="1444752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problema no es usar IA, sino ocultarla. Y ojo: no todas estas obligaciones son del mismo actor.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48640" y="1828800"/>
            <a:ext cx="5364328" cy="1234440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/>
          <p:nvPr/>
        </p:nvSpPr>
        <p:spPr>
          <a:xfrm>
            <a:off x="822960" y="1975104"/>
            <a:ext cx="48156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5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ART. 50.1 — DEL PROVEEDOR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822960" y="2249424"/>
            <a:ext cx="48156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Informar cuando una persona interactúa con un sistema de IA —chatbots, asistentes— salvo que resulte evidente por el contexto.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6278728" y="1828800"/>
            <a:ext cx="5364328" cy="1234440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" name="Text 10"/>
          <p:cNvSpPr/>
          <p:nvPr/>
        </p:nvSpPr>
        <p:spPr>
          <a:xfrm>
            <a:off x="6553048" y="1975104"/>
            <a:ext cx="48156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5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ART. 50.2 — DEL PROVEEDOR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553048" y="2249424"/>
            <a:ext cx="48156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Marcar el contenido sintético —texto, imagen, audio, vídeo— en formato legible por máquina. Periodo transitorio hasta dic. 2026.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548640" y="3227832"/>
            <a:ext cx="5364328" cy="123444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" name="Shape 13"/>
          <p:cNvSpPr/>
          <p:nvPr/>
        </p:nvSpPr>
        <p:spPr>
          <a:xfrm>
            <a:off x="548640" y="3227832"/>
            <a:ext cx="41148" cy="123444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" name="Text 14"/>
          <p:cNvSpPr/>
          <p:nvPr/>
        </p:nvSpPr>
        <p:spPr>
          <a:xfrm>
            <a:off x="822960" y="3374136"/>
            <a:ext cx="48156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ART. 50.3 — DEL RESPONSABLE DEL DESPLIEGUE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822960" y="3648456"/>
            <a:ext cx="48156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Informar del uso de reconocimiento de emociones o de categorización biométrica sobre las personas expuestas al sistema.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6278728" y="3227832"/>
            <a:ext cx="5364328" cy="123444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" name="Shape 17"/>
          <p:cNvSpPr/>
          <p:nvPr/>
        </p:nvSpPr>
        <p:spPr>
          <a:xfrm>
            <a:off x="6278728" y="3227832"/>
            <a:ext cx="41148" cy="123444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0" name="Text 18"/>
          <p:cNvSpPr/>
          <p:nvPr/>
        </p:nvSpPr>
        <p:spPr>
          <a:xfrm>
            <a:off x="6553048" y="3374136"/>
            <a:ext cx="48156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ART. 50.4 — DEL RESPONSABLE DEL DESPLIEGUE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53048" y="3648456"/>
            <a:ext cx="48156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Etiquetar con claridad las ultrasuplantaciones (deepfakes) y el texto de interés público generado por IA.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548640" y="4617720"/>
            <a:ext cx="11094415" cy="1463040"/>
          </a:xfrm>
          <a:prstGeom prst="rect">
            <a:avLst/>
          </a:prstGeom>
          <a:solidFill>
            <a:srgbClr val="EDE4C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3" name="Text 21"/>
          <p:cNvSpPr/>
          <p:nvPr/>
        </p:nvSpPr>
        <p:spPr>
          <a:xfrm>
            <a:off x="822960" y="4617720"/>
            <a:ext cx="1054577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0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síntesis: </a:t>
            </a:r>
            <a:r>
              <a:rPr lang="en-US" sz="11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reconocimiento de emociones infiere estados de ánimo; la categorización biométrica agrupa por edad, sexo, etc. sin identificar a nadie. El 50.2 es una obligación de diseño, del proveedor; el 50.4, de comportamiento al publicar, de quien despliega. Y aunque el 50.1 sea del proveedor, si no lo cumple y vosotros no informáis ni suspendéis el uso (art. 26.5), la sanción del art. 99.4 —hasta 15 M€ o el 3% del volumen de negocio— también os alcanza.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11094415" y="6492240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850" dirty="0"/>
          </a:p>
        </p:txBody>
      </p:sp>
      <p:sp>
        <p:nvSpPr>
          <p:cNvPr id="27" name="Text 26">
            <a:extLst>
              <a:ext uri="{FF2B5EF4-FFF2-40B4-BE49-F238E27FC236}">
                <a16:creationId xmlns:a16="http://schemas.microsoft.com/office/drawing/2014/main" id="{32DC1055-8503-245C-EF24-E2A8EC1AF6A4}"/>
              </a:ext>
            </a:extLst>
          </p:cNvPr>
          <p:cNvSpPr/>
          <p:nvPr/>
        </p:nvSpPr>
        <p:spPr>
          <a:xfrm>
            <a:off x="548635" y="628904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legal: </a:t>
            </a:r>
            <a:r>
              <a:rPr lang="en-US" sz="950" i="1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artículo</a:t>
            </a:r>
            <a:r>
              <a:rPr lang="en-US" sz="9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50, </a:t>
            </a:r>
            <a:r>
              <a:rPr lang="en-US" sz="950" i="1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Reglamento</a:t>
            </a:r>
            <a:r>
              <a:rPr lang="en-US" sz="9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(UE) 2024/1689.</a:t>
            </a:r>
            <a:endParaRPr lang="en-US" sz="9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048" y="786384"/>
            <a:ext cx="0" cy="5522976"/>
          </a:xfrm>
          <a:prstGeom prst="line">
            <a:avLst/>
          </a:prstGeom>
          <a:noFill/>
          <a:ln w="15875">
            <a:solidFill>
              <a:srgbClr val="9C7A3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548640" y="365760"/>
            <a:ext cx="4297680" cy="292608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 dirty="0"/>
          </a:p>
        </p:txBody>
      </p:sp>
      <p:sp>
        <p:nvSpPr>
          <p:cNvPr id="4" name="Shape 2"/>
          <p:cNvSpPr/>
          <p:nvPr/>
        </p:nvSpPr>
        <p:spPr>
          <a:xfrm>
            <a:off x="548640" y="365760"/>
            <a:ext cx="50292" cy="292608"/>
          </a:xfrm>
          <a:prstGeom prst="rect">
            <a:avLst/>
          </a:prstGeom>
          <a:solidFill>
            <a:srgbClr val="8C6A2E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713232" y="36576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QUÉ AHORA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65836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900"/>
              </a:lnSpc>
              <a:buNone/>
            </a:pPr>
            <a:r>
              <a:rPr lang="en-US" sz="26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Dos caminos hacia el alto riesgo (art. 6)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548640" y="1444752"/>
            <a:ext cx="110944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artículo 6 establece dos vías distintas — y no son lo mismo.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48640" y="1828800"/>
            <a:ext cx="11094415" cy="123444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" name="Shape 7"/>
          <p:cNvSpPr/>
          <p:nvPr/>
        </p:nvSpPr>
        <p:spPr>
          <a:xfrm>
            <a:off x="548640" y="1828800"/>
            <a:ext cx="41148" cy="1234440"/>
          </a:xfrm>
          <a:prstGeom prst="rect">
            <a:avLst/>
          </a:prstGeom>
          <a:solidFill>
            <a:srgbClr val="8C6A2E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" name="Text 8"/>
          <p:cNvSpPr/>
          <p:nvPr/>
        </p:nvSpPr>
        <p:spPr>
          <a:xfrm>
            <a:off x="822960" y="1965960"/>
            <a:ext cx="105457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8C6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CAMINO 1 (ART. 6.1) — PRODUCTOS YA REGULADOS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822960" y="2258568"/>
            <a:ext cx="1054577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00"/>
              </a:lnSpc>
              <a:buNone/>
            </a:pPr>
            <a:r>
              <a:rPr lang="en-US" sz="11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sistema actúa como componente de seguridad de un producto sujeto a la legislación de armonización de la Unión —maquinaria, juguetes, ascensores, dispositivos médicos— y ese producto debe someterse a evaluación de conformidad por un tercero antes de comercializarse. La IA hereda el nivel de exigencia del producto físico en el que va montada.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48640" y="3246120"/>
            <a:ext cx="11094415" cy="246888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" name="Shape 11"/>
          <p:cNvSpPr/>
          <p:nvPr/>
        </p:nvSpPr>
        <p:spPr>
          <a:xfrm>
            <a:off x="548640" y="3246120"/>
            <a:ext cx="41148" cy="2468880"/>
          </a:xfrm>
          <a:prstGeom prst="rect">
            <a:avLst/>
          </a:prstGeom>
          <a:solidFill>
            <a:srgbClr val="8C6A2E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" name="Text 12"/>
          <p:cNvSpPr/>
          <p:nvPr/>
        </p:nvSpPr>
        <p:spPr>
          <a:xfrm>
            <a:off x="822960" y="3383280"/>
            <a:ext cx="105457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8C6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CAMINO 2 (ART. 6.2) — LOS OCHO ÁMBITOS DEL ANEXO III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48640" y="3703320"/>
            <a:ext cx="2567864" cy="86868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" name="Shape 14"/>
          <p:cNvSpPr/>
          <p:nvPr/>
        </p:nvSpPr>
        <p:spPr>
          <a:xfrm>
            <a:off x="548640" y="3703320"/>
            <a:ext cx="32004" cy="86868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3886200"/>
            <a:ext cx="150876" cy="150876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731520" y="4110228"/>
            <a:ext cx="22203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Biometría e identificación remota</a:t>
            </a:r>
            <a:endParaRPr lang="en-US" sz="950" dirty="0"/>
          </a:p>
        </p:txBody>
      </p:sp>
      <p:sp>
        <p:nvSpPr>
          <p:cNvPr id="19" name="Shape 16"/>
          <p:cNvSpPr/>
          <p:nvPr/>
        </p:nvSpPr>
        <p:spPr>
          <a:xfrm>
            <a:off x="3390824" y="3703320"/>
            <a:ext cx="2567864" cy="86868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0" name="Shape 17"/>
          <p:cNvSpPr/>
          <p:nvPr/>
        </p:nvSpPr>
        <p:spPr>
          <a:xfrm>
            <a:off x="3390824" y="3703320"/>
            <a:ext cx="32004" cy="86868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2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3704" y="3886200"/>
            <a:ext cx="150876" cy="150876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3573704" y="4110228"/>
            <a:ext cx="22203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Infraestructuras críticas (digital, tráfico, energía, agua)</a:t>
            </a:r>
            <a:endParaRPr lang="en-US" sz="950" dirty="0"/>
          </a:p>
        </p:txBody>
      </p:sp>
      <p:sp>
        <p:nvSpPr>
          <p:cNvPr id="23" name="Shape 19"/>
          <p:cNvSpPr/>
          <p:nvPr/>
        </p:nvSpPr>
        <p:spPr>
          <a:xfrm>
            <a:off x="6233008" y="3703320"/>
            <a:ext cx="2567864" cy="86868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4" name="Shape 20"/>
          <p:cNvSpPr/>
          <p:nvPr/>
        </p:nvSpPr>
        <p:spPr>
          <a:xfrm>
            <a:off x="6233008" y="3703320"/>
            <a:ext cx="32004" cy="86868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2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5888" y="3886200"/>
            <a:ext cx="150876" cy="150876"/>
          </a:xfrm>
          <a:prstGeom prst="rect">
            <a:avLst/>
          </a:prstGeom>
        </p:spPr>
      </p:pic>
      <p:sp>
        <p:nvSpPr>
          <p:cNvPr id="26" name="Text 21"/>
          <p:cNvSpPr/>
          <p:nvPr/>
        </p:nvSpPr>
        <p:spPr>
          <a:xfrm>
            <a:off x="6415888" y="4110228"/>
            <a:ext cx="22203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Educación y formación profesional</a:t>
            </a:r>
            <a:endParaRPr lang="en-US" sz="950" dirty="0"/>
          </a:p>
        </p:txBody>
      </p:sp>
      <p:sp>
        <p:nvSpPr>
          <p:cNvPr id="27" name="Shape 22"/>
          <p:cNvSpPr/>
          <p:nvPr/>
        </p:nvSpPr>
        <p:spPr>
          <a:xfrm>
            <a:off x="9075191" y="3703320"/>
            <a:ext cx="2567864" cy="86868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8" name="Shape 23"/>
          <p:cNvSpPr/>
          <p:nvPr/>
        </p:nvSpPr>
        <p:spPr>
          <a:xfrm>
            <a:off x="9075191" y="3703320"/>
            <a:ext cx="32004" cy="86868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2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8071" y="3886200"/>
            <a:ext cx="150876" cy="150876"/>
          </a:xfrm>
          <a:prstGeom prst="rect">
            <a:avLst/>
          </a:prstGeom>
        </p:spPr>
      </p:pic>
      <p:sp>
        <p:nvSpPr>
          <p:cNvPr id="30" name="Text 24"/>
          <p:cNvSpPr/>
          <p:nvPr/>
        </p:nvSpPr>
        <p:spPr>
          <a:xfrm>
            <a:off x="9258071" y="4110228"/>
            <a:ext cx="22203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Empleo y gestión de trabajadores</a:t>
            </a:r>
            <a:endParaRPr lang="en-US" sz="950" dirty="0"/>
          </a:p>
        </p:txBody>
      </p:sp>
      <p:sp>
        <p:nvSpPr>
          <p:cNvPr id="31" name="Shape 25"/>
          <p:cNvSpPr/>
          <p:nvPr/>
        </p:nvSpPr>
        <p:spPr>
          <a:xfrm>
            <a:off x="548640" y="4681728"/>
            <a:ext cx="2567864" cy="86868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2" name="Shape 26"/>
          <p:cNvSpPr/>
          <p:nvPr/>
        </p:nvSpPr>
        <p:spPr>
          <a:xfrm>
            <a:off x="548640" y="4681728"/>
            <a:ext cx="32004" cy="86868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3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520" y="4864608"/>
            <a:ext cx="150876" cy="150876"/>
          </a:xfrm>
          <a:prstGeom prst="rect">
            <a:avLst/>
          </a:prstGeom>
        </p:spPr>
      </p:pic>
      <p:sp>
        <p:nvSpPr>
          <p:cNvPr id="34" name="Text 27"/>
          <p:cNvSpPr/>
          <p:nvPr/>
        </p:nvSpPr>
        <p:spPr>
          <a:xfrm>
            <a:off x="731520" y="5088636"/>
            <a:ext cx="22203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Servicios esenciales (crédito, seguros de vida/salud)</a:t>
            </a:r>
            <a:endParaRPr lang="en-US" sz="950" dirty="0"/>
          </a:p>
        </p:txBody>
      </p:sp>
      <p:sp>
        <p:nvSpPr>
          <p:cNvPr id="35" name="Shape 28"/>
          <p:cNvSpPr/>
          <p:nvPr/>
        </p:nvSpPr>
        <p:spPr>
          <a:xfrm>
            <a:off x="3390824" y="4681728"/>
            <a:ext cx="2567864" cy="86868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6" name="Shape 29"/>
          <p:cNvSpPr/>
          <p:nvPr/>
        </p:nvSpPr>
        <p:spPr>
          <a:xfrm>
            <a:off x="3390824" y="4681728"/>
            <a:ext cx="32004" cy="86868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3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73704" y="4864608"/>
            <a:ext cx="150876" cy="150876"/>
          </a:xfrm>
          <a:prstGeom prst="rect">
            <a:avLst/>
          </a:prstGeom>
        </p:spPr>
      </p:pic>
      <p:sp>
        <p:nvSpPr>
          <p:cNvPr id="38" name="Text 30"/>
          <p:cNvSpPr/>
          <p:nvPr/>
        </p:nvSpPr>
        <p:spPr>
          <a:xfrm>
            <a:off x="3573704" y="5088636"/>
            <a:ext cx="22203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Aplicación de la ley</a:t>
            </a:r>
            <a:endParaRPr lang="en-US" sz="950" dirty="0"/>
          </a:p>
        </p:txBody>
      </p:sp>
      <p:sp>
        <p:nvSpPr>
          <p:cNvPr id="39" name="Shape 31"/>
          <p:cNvSpPr/>
          <p:nvPr/>
        </p:nvSpPr>
        <p:spPr>
          <a:xfrm>
            <a:off x="6233008" y="4681728"/>
            <a:ext cx="2567864" cy="86868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0" name="Shape 32"/>
          <p:cNvSpPr/>
          <p:nvPr/>
        </p:nvSpPr>
        <p:spPr>
          <a:xfrm>
            <a:off x="6233008" y="4681728"/>
            <a:ext cx="32004" cy="86868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41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15888" y="4864608"/>
            <a:ext cx="150876" cy="150876"/>
          </a:xfrm>
          <a:prstGeom prst="rect">
            <a:avLst/>
          </a:prstGeom>
        </p:spPr>
      </p:pic>
      <p:sp>
        <p:nvSpPr>
          <p:cNvPr id="42" name="Text 33"/>
          <p:cNvSpPr/>
          <p:nvPr/>
        </p:nvSpPr>
        <p:spPr>
          <a:xfrm>
            <a:off x="6415888" y="5088636"/>
            <a:ext cx="22203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Migración, asilo y control de fronteras</a:t>
            </a:r>
            <a:endParaRPr lang="en-US" sz="950" dirty="0"/>
          </a:p>
        </p:txBody>
      </p:sp>
      <p:sp>
        <p:nvSpPr>
          <p:cNvPr id="43" name="Shape 34"/>
          <p:cNvSpPr/>
          <p:nvPr/>
        </p:nvSpPr>
        <p:spPr>
          <a:xfrm>
            <a:off x="9075191" y="4681728"/>
            <a:ext cx="2567864" cy="86868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4" name="Shape 35"/>
          <p:cNvSpPr/>
          <p:nvPr/>
        </p:nvSpPr>
        <p:spPr>
          <a:xfrm>
            <a:off x="9075191" y="4681728"/>
            <a:ext cx="32004" cy="86868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45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58071" y="4864608"/>
            <a:ext cx="150876" cy="150876"/>
          </a:xfrm>
          <a:prstGeom prst="rect">
            <a:avLst/>
          </a:prstGeom>
        </p:spPr>
      </p:pic>
      <p:sp>
        <p:nvSpPr>
          <p:cNvPr id="46" name="Text 36"/>
          <p:cNvSpPr/>
          <p:nvPr/>
        </p:nvSpPr>
        <p:spPr>
          <a:xfrm>
            <a:off x="9258071" y="5088636"/>
            <a:ext cx="22203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Justicia y procesos democráticos</a:t>
            </a:r>
            <a:endParaRPr lang="en-US" sz="950" dirty="0"/>
          </a:p>
        </p:txBody>
      </p:sp>
      <p:sp>
        <p:nvSpPr>
          <p:cNvPr id="48" name="Text 38"/>
          <p:cNvSpPr/>
          <p:nvPr/>
        </p:nvSpPr>
        <p:spPr>
          <a:xfrm>
            <a:off x="11094415" y="6492240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850" dirty="0"/>
          </a:p>
        </p:txBody>
      </p:sp>
      <p:sp>
        <p:nvSpPr>
          <p:cNvPr id="54" name="Text 18">
            <a:extLst>
              <a:ext uri="{FF2B5EF4-FFF2-40B4-BE49-F238E27FC236}">
                <a16:creationId xmlns:a16="http://schemas.microsoft.com/office/drawing/2014/main" id="{7710DDAD-A057-A5A7-950A-F47210601BF2}"/>
              </a:ext>
            </a:extLst>
          </p:cNvPr>
          <p:cNvSpPr/>
          <p:nvPr/>
        </p:nvSpPr>
        <p:spPr>
          <a:xfrm>
            <a:off x="548640" y="598932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legal: artículo 6, apartados 1 a 4, Reglamento (UE) 2024/1689</a:t>
            </a:r>
            <a:endParaRPr lang="en-US" sz="9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048" y="786384"/>
            <a:ext cx="0" cy="5522976"/>
          </a:xfrm>
          <a:prstGeom prst="line">
            <a:avLst/>
          </a:prstGeom>
          <a:noFill/>
          <a:ln w="15875">
            <a:solidFill>
              <a:srgbClr val="9C7A3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548640" y="365760"/>
            <a:ext cx="4297680" cy="292608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548640" y="365760"/>
            <a:ext cx="50292" cy="292608"/>
          </a:xfrm>
          <a:prstGeom prst="rect">
            <a:avLst/>
          </a:prstGeom>
          <a:solidFill>
            <a:srgbClr val="8C6A2E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713232" y="36576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QUÉ AHORA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65836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900"/>
              </a:lnSpc>
              <a:buNone/>
            </a:pPr>
            <a:r>
              <a:rPr lang="en-US" sz="26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filtro del art. 6.3: no todo lo del Anexo III es alto riesgo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548640" y="1444752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sistema del Anexo III no se considera de alto riesgo si no plantea un riesgo importante para la salud, la seguridad o los derechos fundamentales, </a:t>
            </a:r>
            <a:r>
              <a:rPr lang="en-US" sz="115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cumpliéndose</a:t>
            </a:r>
            <a:r>
              <a:rPr lang="en-US" sz="11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</a:t>
            </a:r>
            <a:r>
              <a:rPr lang="en-US" sz="115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</a:t>
            </a:r>
            <a:r>
              <a:rPr lang="en-US" sz="11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vez</a:t>
            </a:r>
            <a:r>
              <a:rPr lang="en-US" sz="11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alguna</a:t>
            </a:r>
            <a:r>
              <a:rPr lang="en-US" sz="11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estas condiciones: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48640" y="2011680"/>
            <a:ext cx="11094415" cy="384048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/>
          <p:nvPr/>
        </p:nvSpPr>
        <p:spPr>
          <a:xfrm>
            <a:off x="777240" y="2011680"/>
            <a:ext cx="1063721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Realiza una tarea de procedimiento limitada.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48640" y="2468880"/>
            <a:ext cx="11094415" cy="38404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" name="Text 9"/>
          <p:cNvSpPr/>
          <p:nvPr/>
        </p:nvSpPr>
        <p:spPr>
          <a:xfrm>
            <a:off x="777240" y="2468880"/>
            <a:ext cx="1063721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Mejora el resultado de una actividad humana ya realizada.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48640" y="2926080"/>
            <a:ext cx="11094415" cy="384048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" name="Text 11"/>
          <p:cNvSpPr/>
          <p:nvPr/>
        </p:nvSpPr>
        <p:spPr>
          <a:xfrm>
            <a:off x="777240" y="2926080"/>
            <a:ext cx="1063721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Detecta patrones o desviaciones sin sustituir ni influir en el juicio humano, con revisión adecuada.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48640" y="3383280"/>
            <a:ext cx="11094415" cy="38404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" name="Text 13"/>
          <p:cNvSpPr/>
          <p:nvPr/>
        </p:nvSpPr>
        <p:spPr>
          <a:xfrm>
            <a:off x="777240" y="3383280"/>
            <a:ext cx="1063721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Realiza una tarea meramente preparatoria para una evaluación posterior.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3931920"/>
            <a:ext cx="11094415" cy="914400"/>
          </a:xfrm>
          <a:prstGeom prst="rect">
            <a:avLst/>
          </a:prstGeom>
          <a:solidFill>
            <a:srgbClr val="EFDAD6"/>
          </a:solidFill>
          <a:ln w="9525">
            <a:solidFill>
              <a:srgbClr val="8C33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7" name="Text 15"/>
          <p:cNvSpPr/>
          <p:nvPr/>
        </p:nvSpPr>
        <p:spPr>
          <a:xfrm>
            <a:off x="822960" y="3931920"/>
            <a:ext cx="1054577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8C33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excepción a la excepción: </a:t>
            </a:r>
            <a:r>
              <a:rPr lang="en-US" sz="12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 rebaja nunca se aplica si el sistema hace elaboración de perfiles de personas físicas. Si hay profiling, el sistema siempre es de alto riesgo, sin excepción posible.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48640" y="5029200"/>
            <a:ext cx="11094415" cy="822960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" name="Text 17"/>
          <p:cNvSpPr/>
          <p:nvPr/>
        </p:nvSpPr>
        <p:spPr>
          <a:xfrm>
            <a:off x="822960" y="5029200"/>
            <a:ext cx="105457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b="1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Obligación práctica (art. 6.4): </a:t>
            </a: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el proveedor concluye que su sistema no es de alto riesgo por esta vía, debe documentar esa evaluación antes de introducirlo en el mercado, y queda sujeto a una obligación de registro simplificada. No basta con decidirlo internamente.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548640" y="598932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legal: artículo 6, apartados 1 a 4, Reglamento (UE) 2024/1689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11094415" y="6492240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8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32320" y="274320"/>
            <a:ext cx="4937760" cy="6583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38000" dirty="0"/>
          </a:p>
        </p:txBody>
      </p:sp>
      <p:sp>
        <p:nvSpPr>
          <p:cNvPr id="3" name="Shape 1"/>
          <p:cNvSpPr/>
          <p:nvPr/>
        </p:nvSpPr>
        <p:spPr>
          <a:xfrm>
            <a:off x="822960" y="1463040"/>
            <a:ext cx="3566160" cy="384048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" name="Text 2"/>
          <p:cNvSpPr/>
          <p:nvPr/>
        </p:nvSpPr>
        <p:spPr>
          <a:xfrm>
            <a:off x="822960" y="1463040"/>
            <a:ext cx="3566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kern="0" spc="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GOBERNANZA IA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822960" y="2103120"/>
            <a:ext cx="9144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200"/>
              </a:lnSpc>
              <a:buNone/>
            </a:pPr>
            <a:r>
              <a:rPr lang="en-US" sz="28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</a:rPr>
              <a:t>Enfoque</a:t>
            </a: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</a:rPr>
              <a:t>práctico</a:t>
            </a: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</a:rPr>
              <a:t> para </a:t>
            </a:r>
            <a:r>
              <a:rPr lang="en-US" sz="28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</a:rPr>
              <a:t>responsables</a:t>
            </a: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</a:rPr>
              <a:t> de </a:t>
            </a:r>
            <a:r>
              <a:rPr lang="en-US" sz="28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</a:rPr>
              <a:t>despligue</a:t>
            </a: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</a:rPr>
              <a:t> y </a:t>
            </a:r>
            <a:r>
              <a:rPr lang="en-US" sz="28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</a:rPr>
              <a:t>proveedores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822960" y="3200400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 err="1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Responsabilidad</a:t>
            </a:r>
            <a:r>
              <a:rPr lang="en-US" sz="14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proactiva</a:t>
            </a:r>
            <a:r>
              <a:rPr lang="en-US" sz="14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 </a:t>
            </a:r>
            <a:r>
              <a:rPr lang="en-US" sz="1400" dirty="0" err="1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capacidad</a:t>
            </a:r>
            <a:r>
              <a:rPr lang="en-US" sz="14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organizativa</a:t>
            </a:r>
            <a:r>
              <a:rPr lang="en-US" sz="14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permanente</a:t>
            </a:r>
            <a:r>
              <a:rPr lang="en-US" sz="14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22960" y="4206240"/>
            <a:ext cx="7315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700"/>
              </a:lnSpc>
              <a:spcAft>
                <a:spcPts val="900"/>
              </a:spcAft>
              <a:buSzPct val="100000"/>
              <a:buChar char="–"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Marco de </a:t>
            </a:r>
            <a:r>
              <a:rPr lang="en-US" sz="13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gobernanza</a:t>
            </a: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  <a:p>
            <a:pPr marL="342900" indent="-342900">
              <a:lnSpc>
                <a:spcPts val="1700"/>
              </a:lnSpc>
              <a:spcAft>
                <a:spcPts val="900"/>
              </a:spcAft>
              <a:buSzPct val="100000"/>
              <a:buChar char="–"/>
            </a:pPr>
            <a:r>
              <a:rPr lang="en-US" sz="13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Políticas</a:t>
            </a: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endParaRPr lang="en-US" sz="1350" dirty="0"/>
          </a:p>
          <a:p>
            <a:pPr marL="342900" indent="-342900">
              <a:lnSpc>
                <a:spcPts val="1700"/>
              </a:lnSpc>
              <a:spcAft>
                <a:spcPts val="900"/>
              </a:spcAft>
              <a:buSzPct val="100000"/>
              <a:buChar char="–"/>
            </a:pPr>
            <a:r>
              <a:rPr lang="en-US" sz="13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Registros</a:t>
            </a: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operativos</a:t>
            </a: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048" y="786384"/>
            <a:ext cx="0" cy="5522976"/>
          </a:xfrm>
          <a:prstGeom prst="line">
            <a:avLst/>
          </a:prstGeom>
          <a:noFill/>
          <a:ln w="15875">
            <a:solidFill>
              <a:srgbClr val="9C7A3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548640" y="365760"/>
            <a:ext cx="4297680" cy="292608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548640" y="365760"/>
            <a:ext cx="50292" cy="292608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713232" y="36576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GOBERNANZA IA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65836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900"/>
              </a:lnSpc>
              <a:buNone/>
            </a:pPr>
            <a:r>
              <a:rPr lang="en-US" sz="26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mapa documental: no son piezas sueltas, es una jerarquía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548640" y="1481328"/>
            <a:ext cx="11094415" cy="457200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" name="Text 6"/>
          <p:cNvSpPr/>
          <p:nvPr/>
        </p:nvSpPr>
        <p:spPr>
          <a:xfrm>
            <a:off x="548640" y="1481328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3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ACTA DE REUNIÓN DEL COMITÉ DE GOBERNANZA  (</a:t>
            </a:r>
            <a:r>
              <a:rPr lang="en-US" sz="1200" b="1" kern="0" spc="30" dirty="0" err="1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sirve</a:t>
            </a:r>
            <a:r>
              <a:rPr lang="en-US" sz="1200" b="1" kern="0" spc="3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proveedor y a responsable del despliegue </a:t>
            </a:r>
            <a:r>
              <a:rPr lang="en-US" sz="1200" b="1" kern="0" spc="30" dirty="0" err="1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</a:t>
            </a:r>
            <a:r>
              <a:rPr lang="en-US" sz="1200" b="1" kern="0" spc="3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b="1" kern="0" spc="30" dirty="0" err="1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igual</a:t>
            </a:r>
            <a:r>
              <a:rPr lang="en-US" sz="1200" b="1" kern="0" spc="3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548640" y="2148840"/>
            <a:ext cx="2052467" cy="3977640"/>
          </a:xfrm>
          <a:prstGeom prst="rect">
            <a:avLst/>
          </a:prstGeom>
          <a:solidFill>
            <a:srgbClr val="EEE3C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" name="Shape 8"/>
          <p:cNvSpPr/>
          <p:nvPr/>
        </p:nvSpPr>
        <p:spPr>
          <a:xfrm>
            <a:off x="548640" y="2148840"/>
            <a:ext cx="2052467" cy="274320"/>
          </a:xfrm>
          <a:prstGeom prst="rect">
            <a:avLst/>
          </a:prstGeom>
          <a:solidFill>
            <a:srgbClr val="8C6A2E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" name="Text 9"/>
          <p:cNvSpPr/>
          <p:nvPr/>
        </p:nvSpPr>
        <p:spPr>
          <a:xfrm>
            <a:off x="548640" y="2148840"/>
            <a:ext cx="205246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TODO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685800" y="2560320"/>
            <a:ext cx="1778147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8C6A2E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Text 11"/>
          <p:cNvSpPr/>
          <p:nvPr/>
        </p:nvSpPr>
        <p:spPr>
          <a:xfrm>
            <a:off x="777240" y="2670048"/>
            <a:ext cx="159526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1000" b="1" dirty="0">
                <a:solidFill>
                  <a:srgbClr val="8C6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Cuestionario de ROL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77240" y="3035808"/>
            <a:ext cx="1595267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150"/>
              </a:lnSpc>
              <a:buNone/>
            </a:pPr>
            <a:r>
              <a:rPr lang="en-US" sz="9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¿Proveedor, responsable del despliegue, importador o distribuidor? 37 preguntas en 6 bloques.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685800" y="4370832"/>
            <a:ext cx="1778147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8C6A2E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Text 14"/>
          <p:cNvSpPr/>
          <p:nvPr/>
        </p:nvSpPr>
        <p:spPr>
          <a:xfrm>
            <a:off x="777240" y="4480560"/>
            <a:ext cx="159526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1000" b="1" dirty="0">
                <a:solidFill>
                  <a:srgbClr val="8C6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Cuestionario de RIESGO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40" y="4846320"/>
            <a:ext cx="1595267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150"/>
              </a:lnSpc>
              <a:buNone/>
            </a:pPr>
            <a:r>
              <a:rPr lang="en-US" sz="9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¿Inaceptable, alto riesgo, riesgo limitado o mínimo? Clasifica el sistema concreto.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2857139" y="2148840"/>
            <a:ext cx="5158903" cy="397764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" name="Shape 17"/>
          <p:cNvSpPr/>
          <p:nvPr/>
        </p:nvSpPr>
        <p:spPr>
          <a:xfrm>
            <a:off x="3021731" y="2331720"/>
            <a:ext cx="4829719" cy="411480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0" name="Text 18"/>
          <p:cNvSpPr/>
          <p:nvPr/>
        </p:nvSpPr>
        <p:spPr>
          <a:xfrm>
            <a:off x="3021731" y="2331720"/>
            <a:ext cx="482971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MARCO DE GOBERNANZA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021731" y="2852928"/>
            <a:ext cx="4829719" cy="41148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2" name="Text 20"/>
          <p:cNvSpPr/>
          <p:nvPr/>
        </p:nvSpPr>
        <p:spPr>
          <a:xfrm>
            <a:off x="3021731" y="2852928"/>
            <a:ext cx="482971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POLÍTICA DE USO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3021731" y="3273552"/>
            <a:ext cx="482971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(completa, o acotada a IA generativa)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3021731" y="3621024"/>
            <a:ext cx="482971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Registros operativos: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3021731" y="3913632"/>
            <a:ext cx="907422" cy="2084832"/>
          </a:xfrm>
          <a:prstGeom prst="rect">
            <a:avLst/>
          </a:prstGeom>
          <a:solidFill>
            <a:srgbClr val="FFFFFF"/>
          </a:solidFill>
          <a:ln w="9525">
            <a:solidFill>
              <a:srgbClr val="C9A86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6" name="Text 24"/>
          <p:cNvSpPr/>
          <p:nvPr/>
        </p:nvSpPr>
        <p:spPr>
          <a:xfrm>
            <a:off x="3058307" y="3913632"/>
            <a:ext cx="834270" cy="2084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950"/>
              </a:lnSpc>
              <a:buNone/>
            </a:pPr>
            <a:r>
              <a:rPr lang="en-US" sz="8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Inventario de</a:t>
            </a:r>
            <a:endParaRPr lang="en-US" sz="800" dirty="0"/>
          </a:p>
          <a:p>
            <a:pPr marL="0" indent="0" algn="ctr">
              <a:lnSpc>
                <a:spcPts val="950"/>
              </a:lnSpc>
              <a:buNone/>
            </a:pPr>
            <a:r>
              <a:rPr lang="en-US" sz="8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casos de uso</a:t>
            </a:r>
            <a:endParaRPr lang="en-US" sz="800" dirty="0"/>
          </a:p>
        </p:txBody>
      </p:sp>
      <p:sp>
        <p:nvSpPr>
          <p:cNvPr id="27" name="Shape 25"/>
          <p:cNvSpPr/>
          <p:nvPr/>
        </p:nvSpPr>
        <p:spPr>
          <a:xfrm>
            <a:off x="4002305" y="3913632"/>
            <a:ext cx="907422" cy="2084832"/>
          </a:xfrm>
          <a:prstGeom prst="rect">
            <a:avLst/>
          </a:prstGeom>
          <a:solidFill>
            <a:srgbClr val="FFFFFF"/>
          </a:solidFill>
          <a:ln w="9525">
            <a:solidFill>
              <a:srgbClr val="C9A86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8" name="Text 26"/>
          <p:cNvSpPr/>
          <p:nvPr/>
        </p:nvSpPr>
        <p:spPr>
          <a:xfrm>
            <a:off x="4038881" y="3913632"/>
            <a:ext cx="834270" cy="2084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950"/>
              </a:lnSpc>
              <a:buNone/>
            </a:pPr>
            <a:r>
              <a:rPr lang="en-US" sz="8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Análisis de</a:t>
            </a:r>
            <a:endParaRPr lang="en-US" sz="800" dirty="0"/>
          </a:p>
          <a:p>
            <a:pPr marL="0" indent="0" algn="ctr">
              <a:lnSpc>
                <a:spcPts val="950"/>
              </a:lnSpc>
              <a:buNone/>
            </a:pPr>
            <a:r>
              <a:rPr lang="en-US" sz="8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riesgos por</a:t>
            </a:r>
            <a:endParaRPr lang="en-US" sz="800" dirty="0"/>
          </a:p>
          <a:p>
            <a:pPr marL="0" indent="0" algn="ctr">
              <a:lnSpc>
                <a:spcPts val="950"/>
              </a:lnSpc>
              <a:buNone/>
            </a:pPr>
            <a:r>
              <a:rPr lang="en-US" sz="8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 de uso</a:t>
            </a:r>
            <a:endParaRPr lang="en-US" sz="800" dirty="0"/>
          </a:p>
        </p:txBody>
      </p:sp>
      <p:sp>
        <p:nvSpPr>
          <p:cNvPr id="29" name="Shape 27"/>
          <p:cNvSpPr/>
          <p:nvPr/>
        </p:nvSpPr>
        <p:spPr>
          <a:xfrm>
            <a:off x="4982879" y="3913632"/>
            <a:ext cx="907422" cy="2084832"/>
          </a:xfrm>
          <a:prstGeom prst="rect">
            <a:avLst/>
          </a:prstGeom>
          <a:solidFill>
            <a:srgbClr val="FFFFFF"/>
          </a:solidFill>
          <a:ln w="9525">
            <a:solidFill>
              <a:srgbClr val="C9A86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0" name="Text 28"/>
          <p:cNvSpPr/>
          <p:nvPr/>
        </p:nvSpPr>
        <p:spPr>
          <a:xfrm>
            <a:off x="5019455" y="3913632"/>
            <a:ext cx="834270" cy="2084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950"/>
              </a:lnSpc>
              <a:buNone/>
            </a:pPr>
            <a:r>
              <a:rPr lang="en-US" sz="8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Compromiso</a:t>
            </a:r>
            <a:endParaRPr lang="en-US" sz="800" dirty="0"/>
          </a:p>
          <a:p>
            <a:pPr marL="0" indent="0" algn="ctr">
              <a:lnSpc>
                <a:spcPts val="950"/>
              </a:lnSpc>
              <a:buNone/>
            </a:pPr>
            <a:r>
              <a:rPr lang="en-US" sz="8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individual</a:t>
            </a:r>
            <a:endParaRPr lang="en-US" sz="800" dirty="0"/>
          </a:p>
        </p:txBody>
      </p:sp>
      <p:sp>
        <p:nvSpPr>
          <p:cNvPr id="31" name="Shape 29"/>
          <p:cNvSpPr/>
          <p:nvPr/>
        </p:nvSpPr>
        <p:spPr>
          <a:xfrm>
            <a:off x="5963453" y="3913632"/>
            <a:ext cx="907422" cy="2084832"/>
          </a:xfrm>
          <a:prstGeom prst="rect">
            <a:avLst/>
          </a:prstGeom>
          <a:solidFill>
            <a:srgbClr val="FFFFFF"/>
          </a:solidFill>
          <a:ln w="9525">
            <a:solidFill>
              <a:srgbClr val="C9A86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2" name="Text 30"/>
          <p:cNvSpPr/>
          <p:nvPr/>
        </p:nvSpPr>
        <p:spPr>
          <a:xfrm>
            <a:off x="6000029" y="3913632"/>
            <a:ext cx="834270" cy="2084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950"/>
              </a:lnSpc>
              <a:buNone/>
            </a:pPr>
            <a:r>
              <a:rPr lang="en-US" sz="8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Manual de</a:t>
            </a:r>
            <a:endParaRPr lang="en-US" sz="800" dirty="0"/>
          </a:p>
          <a:p>
            <a:pPr marL="0" indent="0" algn="ctr">
              <a:lnSpc>
                <a:spcPts val="950"/>
              </a:lnSpc>
              <a:buNone/>
            </a:pPr>
            <a:r>
              <a:rPr lang="en-US" sz="8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transparencia</a:t>
            </a:r>
            <a:endParaRPr lang="en-US" sz="800" dirty="0"/>
          </a:p>
        </p:txBody>
      </p:sp>
      <p:sp>
        <p:nvSpPr>
          <p:cNvPr id="33" name="Shape 31"/>
          <p:cNvSpPr/>
          <p:nvPr/>
        </p:nvSpPr>
        <p:spPr>
          <a:xfrm>
            <a:off x="6944028" y="3913632"/>
            <a:ext cx="907422" cy="2084832"/>
          </a:xfrm>
          <a:prstGeom prst="rect">
            <a:avLst/>
          </a:prstGeom>
          <a:solidFill>
            <a:srgbClr val="FFFFFF"/>
          </a:solidFill>
          <a:ln w="9525">
            <a:solidFill>
              <a:srgbClr val="C9A86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4" name="Text 32"/>
          <p:cNvSpPr/>
          <p:nvPr/>
        </p:nvSpPr>
        <p:spPr>
          <a:xfrm>
            <a:off x="6980604" y="3913632"/>
            <a:ext cx="834270" cy="2084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950"/>
              </a:lnSpc>
              <a:buNone/>
            </a:pPr>
            <a:r>
              <a:rPr lang="en-US" sz="8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Cláusula</a:t>
            </a:r>
            <a:endParaRPr lang="en-US" sz="800" dirty="0"/>
          </a:p>
          <a:p>
            <a:pPr marL="0" indent="0" algn="ctr">
              <a:lnSpc>
                <a:spcPts val="950"/>
              </a:lnSpc>
              <a:buNone/>
            </a:pPr>
            <a:r>
              <a:rPr lang="en-US" sz="8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contractual</a:t>
            </a:r>
            <a:endParaRPr lang="en-US" sz="800" dirty="0"/>
          </a:p>
          <a:p>
            <a:pPr marL="0" indent="0" algn="ctr">
              <a:lnSpc>
                <a:spcPts val="950"/>
              </a:lnSpc>
              <a:buNone/>
            </a:pPr>
            <a:r>
              <a:rPr lang="en-US" sz="8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proveedores</a:t>
            </a:r>
            <a:endParaRPr lang="en-US" sz="800" dirty="0"/>
          </a:p>
        </p:txBody>
      </p:sp>
      <p:sp>
        <p:nvSpPr>
          <p:cNvPr id="35" name="Shape 33"/>
          <p:cNvSpPr/>
          <p:nvPr/>
        </p:nvSpPr>
        <p:spPr>
          <a:xfrm>
            <a:off x="8272074" y="2148840"/>
            <a:ext cx="3370981" cy="1874520"/>
          </a:xfrm>
          <a:prstGeom prst="rect">
            <a:avLst/>
          </a:prstGeom>
          <a:solidFill>
            <a:srgbClr val="DCE4E8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6" name="Shape 34"/>
          <p:cNvSpPr/>
          <p:nvPr/>
        </p:nvSpPr>
        <p:spPr>
          <a:xfrm>
            <a:off x="8272074" y="2148840"/>
            <a:ext cx="45720" cy="1874520"/>
          </a:xfrm>
          <a:prstGeom prst="rect">
            <a:avLst/>
          </a:prstGeom>
          <a:solidFill>
            <a:srgbClr val="2B5468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7" name="Text 35"/>
          <p:cNvSpPr/>
          <p:nvPr/>
        </p:nvSpPr>
        <p:spPr>
          <a:xfrm>
            <a:off x="8454954" y="2304288"/>
            <a:ext cx="302350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1000" b="1" dirty="0">
                <a:solidFill>
                  <a:srgbClr val="2B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INFORME DE ANÁLISIS DE RIESGOS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8454954" y="2880360"/>
            <a:ext cx="3023509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200"/>
              </a:lnSpc>
              <a:buNone/>
            </a:pPr>
            <a:r>
              <a:rPr lang="en-US" sz="9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Art. 9 del Reglamento — documento independiente, del PROVEEDOR, no del responsable del despliegue.</a:t>
            </a:r>
            <a:endParaRPr lang="en-US" sz="950" dirty="0"/>
          </a:p>
        </p:txBody>
      </p:sp>
      <p:sp>
        <p:nvSpPr>
          <p:cNvPr id="39" name="Shape 37"/>
          <p:cNvSpPr/>
          <p:nvPr/>
        </p:nvSpPr>
        <p:spPr>
          <a:xfrm>
            <a:off x="8272074" y="4206240"/>
            <a:ext cx="3370981" cy="1920240"/>
          </a:xfrm>
          <a:prstGeom prst="rect">
            <a:avLst/>
          </a:prstGeom>
          <a:solidFill>
            <a:srgbClr val="E5DEE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0" name="Shape 38"/>
          <p:cNvSpPr/>
          <p:nvPr/>
        </p:nvSpPr>
        <p:spPr>
          <a:xfrm>
            <a:off x="8272074" y="4206240"/>
            <a:ext cx="45720" cy="1920240"/>
          </a:xfrm>
          <a:prstGeom prst="rect">
            <a:avLst/>
          </a:prstGeom>
          <a:solidFill>
            <a:srgbClr val="56466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1" name="Text 39"/>
          <p:cNvSpPr/>
          <p:nvPr/>
        </p:nvSpPr>
        <p:spPr>
          <a:xfrm>
            <a:off x="8454954" y="4370832"/>
            <a:ext cx="302350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5646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MANUAL DEL SGIA · ISO 42001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8454954" y="4736592"/>
            <a:ext cx="3023509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200"/>
              </a:lnSpc>
              <a:buNone/>
            </a:pPr>
            <a:r>
              <a:rPr lang="en-US" sz="9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Opcional, para quien va más allá del mínimo legal — con su propio mapa de políticas, códigos éticos, evaluación de impacto y auditoría interna.</a:t>
            </a:r>
            <a:endParaRPr lang="en-US" sz="950" dirty="0"/>
          </a:p>
        </p:txBody>
      </p:sp>
      <p:sp>
        <p:nvSpPr>
          <p:cNvPr id="45" name="Text 43"/>
          <p:cNvSpPr/>
          <p:nvPr/>
        </p:nvSpPr>
        <p:spPr>
          <a:xfrm>
            <a:off x="11094415" y="6492240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</a:t>
            </a:r>
            <a:endParaRPr lang="en-US" sz="850" dirty="0"/>
          </a:p>
        </p:txBody>
      </p:sp>
      <p:sp>
        <p:nvSpPr>
          <p:cNvPr id="47" name="Text 19">
            <a:extLst>
              <a:ext uri="{FF2B5EF4-FFF2-40B4-BE49-F238E27FC236}">
                <a16:creationId xmlns:a16="http://schemas.microsoft.com/office/drawing/2014/main" id="{69385B00-A6E8-5EE8-8D01-DC2874E28030}"/>
              </a:ext>
            </a:extLst>
          </p:cNvPr>
          <p:cNvSpPr/>
          <p:nvPr/>
        </p:nvSpPr>
        <p:spPr>
          <a:xfrm>
            <a:off x="548640" y="621080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legal: </a:t>
            </a:r>
            <a:r>
              <a:rPr lang="en-US" sz="1000" i="1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Reglamento</a:t>
            </a:r>
            <a:r>
              <a:rPr lang="en-US" sz="100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(UE) 2024/1689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048" y="786384"/>
            <a:ext cx="0" cy="5522976"/>
          </a:xfrm>
          <a:prstGeom prst="line">
            <a:avLst/>
          </a:prstGeom>
          <a:noFill/>
          <a:ln w="15875">
            <a:solidFill>
              <a:srgbClr val="9C7A3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548640" y="365760"/>
            <a:ext cx="4297680" cy="292608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548640" y="365760"/>
            <a:ext cx="50292" cy="292608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713232" y="36576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GOBERNANZA IA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65836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900"/>
              </a:lnSpc>
              <a:buNone/>
            </a:pPr>
            <a:r>
              <a:rPr lang="en-US" sz="26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Documento por documento (I): lo previo y la política de uso</a:t>
            </a:r>
            <a:endParaRPr lang="en-US" sz="2600" dirty="0"/>
          </a:p>
        </p:txBody>
      </p:sp>
      <p:graphicFrame>
        <p:nvGraphicFramePr>
          <p:cNvPr id="5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221446"/>
              </p:ext>
            </p:extLst>
          </p:nvPr>
        </p:nvGraphicFramePr>
        <p:xfrm>
          <a:off x="548640" y="1737360"/>
          <a:ext cx="11094415" cy="4434840"/>
        </p:xfrm>
        <a:graphic>
          <a:graphicData uri="http://schemas.openxmlformats.org/drawingml/2006/table">
            <a:tbl>
              <a:tblPr/>
              <a:tblGrid>
                <a:gridCol w="2331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796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DOCUMENTO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0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0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PARA QUÉ SIRVE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0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Cuestionario de ROL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Ambos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Determina si sois proveedor, responsable del despliegue, importador o distribuidor.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Cuestionario de RIESGO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Ambos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Clasifica el sistema concreto: inaceptable, alto riesgo, riesgo limitado o riesgo mínimo.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Política de gobernanza y </a:t>
                      </a:r>
                      <a:r>
                        <a:rPr lang="en-US" sz="1000" dirty="0" err="1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Responsable del despliegue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“constitución interna”: qué se puede usar, qué no se introduce nunca, niveles de supervisión según el riesgo.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Política de IA generativa conversacional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Responsable del despliegue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Versión corta de la anterior, solo para el chat conversacional — ideal para empezar.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Inventario de casos de </a:t>
                      </a:r>
                      <a:r>
                        <a:rPr lang="en-US" sz="1000" dirty="0" err="1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uso</a:t>
                      </a:r>
                      <a:r>
                        <a:rPr lang="en-US" sz="100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Responsable del despliegue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Mapa de toda la IA de la casa; evidencia del cribado de prácticas prohibidas y de alto riesgo.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11094415" y="6492240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</a:t>
            </a:r>
            <a:endParaRPr lang="en-US" sz="850" dirty="0"/>
          </a:p>
        </p:txBody>
      </p:sp>
      <p:sp>
        <p:nvSpPr>
          <p:cNvPr id="10" name="Text 19">
            <a:extLst>
              <a:ext uri="{FF2B5EF4-FFF2-40B4-BE49-F238E27FC236}">
                <a16:creationId xmlns:a16="http://schemas.microsoft.com/office/drawing/2014/main" id="{47D93937-B57A-E8AF-6281-D08FBD4252A8}"/>
              </a:ext>
            </a:extLst>
          </p:cNvPr>
          <p:cNvSpPr/>
          <p:nvPr/>
        </p:nvSpPr>
        <p:spPr>
          <a:xfrm>
            <a:off x="548640" y="63093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legal: </a:t>
            </a:r>
            <a:r>
              <a:rPr lang="en-US" sz="1000" i="1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Reglamento</a:t>
            </a:r>
            <a:r>
              <a:rPr lang="en-US" sz="100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(UE) 2024/1689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048" y="786384"/>
            <a:ext cx="0" cy="5522976"/>
          </a:xfrm>
          <a:prstGeom prst="line">
            <a:avLst/>
          </a:prstGeom>
          <a:noFill/>
          <a:ln w="15875">
            <a:solidFill>
              <a:srgbClr val="9C7A3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548640" y="365760"/>
            <a:ext cx="4297680" cy="292608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548640" y="365760"/>
            <a:ext cx="50292" cy="292608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713232" y="36576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GOBERNANZA IA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65836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900"/>
              </a:lnSpc>
              <a:buNone/>
            </a:pPr>
            <a:r>
              <a:rPr lang="en-US" sz="26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Documento por documento (II): riesgos, compromiso y proveedores</a:t>
            </a:r>
            <a:endParaRPr lang="en-US" sz="2600" dirty="0"/>
          </a:p>
        </p:txBody>
      </p:sp>
      <p:graphicFrame>
        <p:nvGraphicFramePr>
          <p:cNvPr id="5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050325"/>
              </p:ext>
            </p:extLst>
          </p:nvPr>
        </p:nvGraphicFramePr>
        <p:xfrm>
          <a:off x="548640" y="1737360"/>
          <a:ext cx="11094415" cy="4526280"/>
        </p:xfrm>
        <a:graphic>
          <a:graphicData uri="http://schemas.openxmlformats.org/drawingml/2006/table">
            <a:tbl>
              <a:tblPr/>
              <a:tblGrid>
                <a:gridCol w="2331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796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DOCUMENTO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0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0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PARA QUÉ SIRVE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0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Análisis de riesgos (registro + informe)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Despliegue (ligero) / Proveedor (completo)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Evidencia de que os habéis parado a pensar qué puede fallar, antes de que falle.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Compromiso individual 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Responsable del despliegue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Cada persona firma que conoce las reglas y ha recibido la formación del art. 4.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Manual de </a:t>
                      </a:r>
                      <a:r>
                        <a:rPr lang="en-US" sz="950" dirty="0" err="1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transparencia</a:t>
                      </a: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Responsable del despliegue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Plantilla exacta del aviso de IA para cada canal: chatbot, WhatsApp, imágenes, voz...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Cláusula contractual para </a:t>
                      </a:r>
                      <a:r>
                        <a:rPr lang="en-US" sz="950" dirty="0" err="1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proveedores</a:t>
                      </a: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Responsable del despliegue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Exige por contrato la información que el proveedor debe entregaros (art. 13).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Manual del SGIA · ISO 42001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Proveedor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Sistema de gestión voluntario que cubre, casi automáticamente, los arts. 9 a 15.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Acta del Comité de Gobernanza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Ambos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22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Prueba de que hay un órgano que decide, y de que el sistema sigue vivo en el tiempo.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BDB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11094415" y="6492240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</a:t>
            </a:r>
            <a:endParaRPr lang="en-US" sz="850" dirty="0"/>
          </a:p>
        </p:txBody>
      </p:sp>
      <p:sp>
        <p:nvSpPr>
          <p:cNvPr id="12" name="Text 19">
            <a:extLst>
              <a:ext uri="{FF2B5EF4-FFF2-40B4-BE49-F238E27FC236}">
                <a16:creationId xmlns:a16="http://schemas.microsoft.com/office/drawing/2014/main" id="{8B43B0A7-8F02-FB16-C809-47A35A59D94D}"/>
              </a:ext>
            </a:extLst>
          </p:cNvPr>
          <p:cNvSpPr/>
          <p:nvPr/>
        </p:nvSpPr>
        <p:spPr>
          <a:xfrm>
            <a:off x="548640" y="635508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legal: </a:t>
            </a:r>
            <a:r>
              <a:rPr lang="en-US" sz="1000" i="1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Reglamento</a:t>
            </a:r>
            <a:r>
              <a:rPr lang="en-US" sz="100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(UE) 2024/1689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048" y="786384"/>
            <a:ext cx="0" cy="5522976"/>
          </a:xfrm>
          <a:prstGeom prst="line">
            <a:avLst/>
          </a:prstGeom>
          <a:noFill/>
          <a:ln w="15875">
            <a:solidFill>
              <a:srgbClr val="9C7A3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548640" y="365760"/>
            <a:ext cx="4297680" cy="292608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548640" y="365760"/>
            <a:ext cx="50292" cy="292608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713232" y="36576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GOBERNANZA IA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65836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3000"/>
              </a:lnSpc>
            </a:pPr>
            <a:r>
              <a:rPr lang="en-US" sz="2700" b="1" dirty="0" err="1">
                <a:solidFill>
                  <a:srgbClr val="12203D"/>
                </a:solidFill>
                <a:latin typeface="Cambria" pitchFamily="34" charset="0"/>
                <a:ea typeface="Cambria" pitchFamily="34" charset="-122"/>
              </a:rPr>
              <a:t>Resumen</a:t>
            </a:r>
            <a:r>
              <a:rPr lang="en-US" sz="27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</a:rPr>
              <a:t> de </a:t>
            </a:r>
            <a:r>
              <a:rPr lang="en-US" sz="2700" b="1" dirty="0" err="1">
                <a:solidFill>
                  <a:srgbClr val="12203D"/>
                </a:solidFill>
                <a:latin typeface="Cambria" pitchFamily="34" charset="0"/>
                <a:ea typeface="Cambria" pitchFamily="34" charset="-122"/>
              </a:rPr>
              <a:t>exigencias</a:t>
            </a:r>
            <a:r>
              <a:rPr lang="en-US" sz="27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</a:rPr>
              <a:t> </a:t>
            </a:r>
            <a:r>
              <a:rPr lang="en-US" sz="2700" b="1" dirty="0" err="1">
                <a:solidFill>
                  <a:srgbClr val="12203D"/>
                </a:solidFill>
                <a:latin typeface="Cambria" pitchFamily="34" charset="0"/>
                <a:ea typeface="Cambria" pitchFamily="34" charset="-122"/>
              </a:rPr>
              <a:t>básicas</a:t>
            </a:r>
            <a:r>
              <a:rPr lang="en-US" sz="27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</a:rPr>
              <a:t> </a:t>
            </a:r>
            <a:r>
              <a:rPr lang="en-US" sz="2700" b="1" dirty="0" err="1">
                <a:solidFill>
                  <a:srgbClr val="12203D"/>
                </a:solidFill>
                <a:latin typeface="Cambria" pitchFamily="34" charset="0"/>
                <a:ea typeface="Cambria" pitchFamily="34" charset="-122"/>
              </a:rPr>
              <a:t>actuales</a:t>
            </a:r>
            <a:r>
              <a:rPr lang="en-US" sz="27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</a:rPr>
              <a:t> </a:t>
            </a:r>
            <a:r>
              <a:rPr lang="en-US" sz="27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(I): </a:t>
            </a:r>
            <a:r>
              <a:rPr lang="en-US" sz="2700" b="1" dirty="0" err="1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responsable</a:t>
            </a:r>
            <a:r>
              <a:rPr lang="en-US" sz="27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de </a:t>
            </a:r>
            <a:r>
              <a:rPr lang="en-US" sz="2700" b="1" dirty="0" err="1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despliegue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548640" y="1508760"/>
            <a:ext cx="11094415" cy="228600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548640" y="1508760"/>
            <a:ext cx="41148" cy="2286000"/>
          </a:xfrm>
          <a:prstGeom prst="rect">
            <a:avLst/>
          </a:prstGeom>
          <a:solidFill>
            <a:srgbClr val="355E48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/>
          <p:nvPr/>
        </p:nvSpPr>
        <p:spPr>
          <a:xfrm>
            <a:off x="822960" y="1664208"/>
            <a:ext cx="105457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50" dirty="0">
                <a:solidFill>
                  <a:srgbClr val="355E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SIEMPRE — EN VIGOR DESDE FEB. 2025 Y AGO. 2026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1965960"/>
            <a:ext cx="10545775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lnSpc>
                <a:spcPts val="1350"/>
              </a:lnSpc>
              <a:spcAft>
                <a:spcPts val="600"/>
              </a:spcAft>
              <a:buSzPct val="100000"/>
              <a:buChar char="–"/>
            </a:pPr>
            <a:r>
              <a:rPr lang="en-US" sz="11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Garantizar la alfabetización en IA de tu personal, según su función y su exposición al sistema (art. 4) — desde feb. 2025.</a:t>
            </a:r>
            <a:endParaRPr lang="en-US" sz="1100" dirty="0"/>
          </a:p>
          <a:p>
            <a:pPr marL="203200" indent="-203200">
              <a:lnSpc>
                <a:spcPts val="1350"/>
              </a:lnSpc>
              <a:spcAft>
                <a:spcPts val="600"/>
              </a:spcAft>
              <a:buSzPct val="100000"/>
              <a:buChar char="–"/>
            </a:pPr>
            <a:r>
              <a:rPr lang="en-US" sz="11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el sistema conforme a las instrucciones de uso del proveedor (art. 26.1).</a:t>
            </a:r>
            <a:endParaRPr lang="en-US" sz="1100" dirty="0"/>
          </a:p>
          <a:p>
            <a:pPr marL="203200" indent="-203200">
              <a:lnSpc>
                <a:spcPts val="1350"/>
              </a:lnSpc>
              <a:spcAft>
                <a:spcPts val="600"/>
              </a:spcAft>
              <a:buSzPct val="100000"/>
              <a:buChar char="–"/>
            </a:pPr>
            <a:r>
              <a:rPr lang="en-US" sz="11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Asignar la supervisión humana a personas con competencia, formación y autoridad reales (art. 26.2).</a:t>
            </a:r>
            <a:endParaRPr lang="en-US" sz="1100" dirty="0"/>
          </a:p>
          <a:p>
            <a:pPr marL="203200" indent="-203200">
              <a:lnSpc>
                <a:spcPts val="1350"/>
              </a:lnSpc>
              <a:spcAft>
                <a:spcPts val="600"/>
              </a:spcAft>
              <a:buSzPct val="100000"/>
              <a:buChar char="–"/>
            </a:pPr>
            <a:r>
              <a:rPr lang="en-US" sz="11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Vigilar el funcionamiento del sistema y suspenderlo si detectas un riesgo o un incidente grave, informando al proveedor (art. 26.5).</a:t>
            </a:r>
            <a:endParaRPr lang="en-US" sz="1100" dirty="0"/>
          </a:p>
          <a:p>
            <a:pPr marL="203200" indent="-203200">
              <a:lnSpc>
                <a:spcPts val="1350"/>
              </a:lnSpc>
              <a:spcAft>
                <a:spcPts val="600"/>
              </a:spcAft>
              <a:buSzPct val="100000"/>
              <a:buChar char="–"/>
            </a:pPr>
            <a:r>
              <a:rPr lang="en-US" sz="11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Conservar los registros (logs) generados automáticamente, al menos 6 meses (art. 26.6).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48640" y="3977640"/>
            <a:ext cx="11094415" cy="109728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" name="Shape 10"/>
          <p:cNvSpPr/>
          <p:nvPr/>
        </p:nvSpPr>
        <p:spPr>
          <a:xfrm>
            <a:off x="548640" y="3977640"/>
            <a:ext cx="41148" cy="1097280"/>
          </a:xfrm>
          <a:prstGeom prst="rect">
            <a:avLst/>
          </a:prstGeom>
          <a:solidFill>
            <a:srgbClr val="355E48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" name="Text 11"/>
          <p:cNvSpPr/>
          <p:nvPr/>
        </p:nvSpPr>
        <p:spPr>
          <a:xfrm>
            <a:off x="822960" y="3977640"/>
            <a:ext cx="1054577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b="1" dirty="0">
                <a:solidFill>
                  <a:srgbClr val="355E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usas alto riesgo y eres organismo público o prestas un servicio público — en vigor desde ago. 2026: </a:t>
            </a:r>
            <a:r>
              <a:rPr lang="en-US" sz="11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evaluación de impacto en derechos fundamentales (FRIA, art. 27) antes del primer uso.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548640" y="548640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legal: artículos 4, 26 y 27, Reglamento (UE) 2024/1689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1094415" y="6492240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8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048" y="786384"/>
            <a:ext cx="0" cy="5522976"/>
          </a:xfrm>
          <a:prstGeom prst="line">
            <a:avLst/>
          </a:prstGeom>
          <a:noFill/>
          <a:ln w="15875">
            <a:solidFill>
              <a:srgbClr val="9C7A3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548640" y="365760"/>
            <a:ext cx="4297680" cy="292608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548640" y="365760"/>
            <a:ext cx="50292" cy="292608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713232" y="36576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GOBERNANZA IA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65836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000"/>
              </a:lnSpc>
              <a:buNone/>
            </a:pP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48640" y="146304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deber de informar a las personas no siempre recae en el </a:t>
            </a:r>
            <a:r>
              <a:rPr lang="en-US" sz="125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proveedor</a:t>
            </a:r>
            <a:r>
              <a:rPr lang="en-US" sz="12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48640" y="2057400"/>
            <a:ext cx="5410048" cy="155448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" name="Shape 7"/>
          <p:cNvSpPr/>
          <p:nvPr/>
        </p:nvSpPr>
        <p:spPr>
          <a:xfrm>
            <a:off x="548640" y="2057400"/>
            <a:ext cx="32004" cy="155448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2240280"/>
            <a:ext cx="221285" cy="221285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731520" y="2534717"/>
            <a:ext cx="50625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Emociones y biometría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731520" y="2918765"/>
            <a:ext cx="5062576" cy="6931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300"/>
              </a:lnSpc>
              <a:buNone/>
            </a:pPr>
            <a:r>
              <a:rPr lang="en-US" sz="110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Debes informar a las personas expuestas cuando uses reconocimiento de emociones o categorización biométrica (art. 50.3).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6233008" y="2057400"/>
            <a:ext cx="5410048" cy="155448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" name="Shape 11"/>
          <p:cNvSpPr/>
          <p:nvPr/>
        </p:nvSpPr>
        <p:spPr>
          <a:xfrm>
            <a:off x="6233008" y="2057400"/>
            <a:ext cx="32004" cy="155448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5888" y="2240280"/>
            <a:ext cx="221285" cy="221285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6415888" y="2534717"/>
            <a:ext cx="50625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Ultrasuplantaciones</a:t>
            </a:r>
            <a:endParaRPr lang="en-US" sz="1300" dirty="0"/>
          </a:p>
        </p:txBody>
      </p:sp>
      <p:sp>
        <p:nvSpPr>
          <p:cNvPr id="17" name="Text 13"/>
          <p:cNvSpPr/>
          <p:nvPr/>
        </p:nvSpPr>
        <p:spPr>
          <a:xfrm>
            <a:off x="6415888" y="2918765"/>
            <a:ext cx="5062576" cy="6931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300"/>
              </a:lnSpc>
              <a:buNone/>
            </a:pPr>
            <a:r>
              <a:rPr lang="en-US" sz="110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generas o publicas un deepfake, debes revelar que el contenido es artificial (art. 50.4).</a:t>
            </a:r>
            <a:endParaRPr lang="en-US" sz="1100" dirty="0"/>
          </a:p>
        </p:txBody>
      </p:sp>
      <p:sp>
        <p:nvSpPr>
          <p:cNvPr id="18" name="Shape 14"/>
          <p:cNvSpPr/>
          <p:nvPr/>
        </p:nvSpPr>
        <p:spPr>
          <a:xfrm>
            <a:off x="548640" y="3867912"/>
            <a:ext cx="5410048" cy="155448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" name="Shape 15"/>
          <p:cNvSpPr/>
          <p:nvPr/>
        </p:nvSpPr>
        <p:spPr>
          <a:xfrm>
            <a:off x="548640" y="3867912"/>
            <a:ext cx="32004" cy="155448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" y="4050792"/>
            <a:ext cx="221285" cy="221285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731520" y="4345229"/>
            <a:ext cx="50625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Texto de interés público</a:t>
            </a:r>
            <a:endParaRPr lang="en-US" sz="1300" dirty="0"/>
          </a:p>
        </p:txBody>
      </p:sp>
      <p:sp>
        <p:nvSpPr>
          <p:cNvPr id="22" name="Text 17"/>
          <p:cNvSpPr/>
          <p:nvPr/>
        </p:nvSpPr>
        <p:spPr>
          <a:xfrm>
            <a:off x="731520" y="4729277"/>
            <a:ext cx="5062576" cy="6931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300"/>
              </a:lnSpc>
              <a:buNone/>
            </a:pPr>
            <a:r>
              <a:rPr lang="en-US" sz="110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difundes texto generado por IA sobre asuntos de interés público, debes advertirlo, salvo revisión editorial humana.</a:t>
            </a:r>
            <a:endParaRPr lang="en-US" sz="1100" dirty="0"/>
          </a:p>
        </p:txBody>
      </p:sp>
      <p:sp>
        <p:nvSpPr>
          <p:cNvPr id="23" name="Shape 18"/>
          <p:cNvSpPr/>
          <p:nvPr/>
        </p:nvSpPr>
        <p:spPr>
          <a:xfrm>
            <a:off x="6233008" y="3867912"/>
            <a:ext cx="5410048" cy="155448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4" name="Shape 19"/>
          <p:cNvSpPr/>
          <p:nvPr/>
        </p:nvSpPr>
        <p:spPr>
          <a:xfrm>
            <a:off x="6233008" y="3867912"/>
            <a:ext cx="32004" cy="155448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5888" y="4050792"/>
            <a:ext cx="221285" cy="221285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6415888" y="4345229"/>
            <a:ext cx="50625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Chatbots propios</a:t>
            </a:r>
            <a:endParaRPr lang="en-US" sz="1300" dirty="0"/>
          </a:p>
        </p:txBody>
      </p:sp>
      <p:sp>
        <p:nvSpPr>
          <p:cNvPr id="27" name="Text 21"/>
          <p:cNvSpPr/>
          <p:nvPr/>
        </p:nvSpPr>
        <p:spPr>
          <a:xfrm>
            <a:off x="6415888" y="4729277"/>
            <a:ext cx="5062576" cy="6931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300"/>
              </a:lnSpc>
              <a:buNone/>
            </a:pPr>
            <a:r>
              <a:rPr lang="en-US" sz="110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despliegas un asistente conversacional, debe quedar claro para el usuario que interactúa con IA (art. 50.1).</a:t>
            </a:r>
            <a:endParaRPr lang="en-US" sz="1100" dirty="0"/>
          </a:p>
        </p:txBody>
      </p:sp>
      <p:sp>
        <p:nvSpPr>
          <p:cNvPr id="28" name="Text 22"/>
          <p:cNvSpPr/>
          <p:nvPr/>
        </p:nvSpPr>
        <p:spPr>
          <a:xfrm>
            <a:off x="548640" y="571500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legal: artículo 50, Reglamento (UE) 2024/1689</a:t>
            </a:r>
            <a:endParaRPr lang="en-US" sz="1000" dirty="0"/>
          </a:p>
        </p:txBody>
      </p:sp>
      <p:sp>
        <p:nvSpPr>
          <p:cNvPr id="30" name="Text 24"/>
          <p:cNvSpPr/>
          <p:nvPr/>
        </p:nvSpPr>
        <p:spPr>
          <a:xfrm>
            <a:off x="11094415" y="6492240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850" dirty="0"/>
          </a:p>
        </p:txBody>
      </p:sp>
      <p:sp>
        <p:nvSpPr>
          <p:cNvPr id="32" name="Text 4">
            <a:extLst>
              <a:ext uri="{FF2B5EF4-FFF2-40B4-BE49-F238E27FC236}">
                <a16:creationId xmlns:a16="http://schemas.microsoft.com/office/drawing/2014/main" id="{56770E65-531B-504B-C22A-6C5076734F9A}"/>
              </a:ext>
            </a:extLst>
          </p:cNvPr>
          <p:cNvSpPr/>
          <p:nvPr/>
        </p:nvSpPr>
        <p:spPr>
          <a:xfrm>
            <a:off x="548640" y="801624"/>
            <a:ext cx="112572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3000"/>
              </a:lnSpc>
            </a:pPr>
            <a:r>
              <a:rPr lang="en-US" sz="2700" b="1" dirty="0" err="1">
                <a:solidFill>
                  <a:srgbClr val="12203D"/>
                </a:solidFill>
                <a:latin typeface="Cambria" pitchFamily="34" charset="0"/>
                <a:ea typeface="Cambria" pitchFamily="34" charset="-122"/>
              </a:rPr>
              <a:t>Resumen</a:t>
            </a:r>
            <a:r>
              <a:rPr lang="en-US" sz="27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</a:rPr>
              <a:t> de </a:t>
            </a:r>
            <a:r>
              <a:rPr lang="en-US" sz="2700" b="1" dirty="0" err="1">
                <a:solidFill>
                  <a:srgbClr val="12203D"/>
                </a:solidFill>
                <a:latin typeface="Cambria" pitchFamily="34" charset="0"/>
                <a:ea typeface="Cambria" pitchFamily="34" charset="-122"/>
              </a:rPr>
              <a:t>exigencias</a:t>
            </a:r>
            <a:r>
              <a:rPr lang="en-US" sz="27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</a:rPr>
              <a:t> </a:t>
            </a:r>
            <a:r>
              <a:rPr lang="en-US" sz="2700" b="1" dirty="0" err="1">
                <a:solidFill>
                  <a:srgbClr val="12203D"/>
                </a:solidFill>
                <a:latin typeface="Cambria" pitchFamily="34" charset="0"/>
                <a:ea typeface="Cambria" pitchFamily="34" charset="-122"/>
              </a:rPr>
              <a:t>básicas</a:t>
            </a:r>
            <a:r>
              <a:rPr lang="en-US" sz="27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</a:rPr>
              <a:t> </a:t>
            </a:r>
            <a:r>
              <a:rPr lang="en-US" sz="2700" b="1" dirty="0" err="1">
                <a:solidFill>
                  <a:srgbClr val="12203D"/>
                </a:solidFill>
                <a:latin typeface="Cambria" pitchFamily="34" charset="0"/>
                <a:ea typeface="Cambria" pitchFamily="34" charset="-122"/>
              </a:rPr>
              <a:t>actuales</a:t>
            </a:r>
            <a:r>
              <a:rPr lang="en-US" sz="27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</a:rPr>
              <a:t> </a:t>
            </a:r>
            <a:r>
              <a:rPr lang="en-US" sz="27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(II): </a:t>
            </a:r>
            <a:r>
              <a:rPr lang="en-US" sz="2700" b="1" dirty="0" err="1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responsable</a:t>
            </a:r>
            <a:r>
              <a:rPr lang="en-US" sz="27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de </a:t>
            </a:r>
            <a:r>
              <a:rPr lang="en-US" sz="2700" b="1" dirty="0" err="1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despliegue</a:t>
            </a:r>
            <a:endParaRPr lang="en-US" sz="27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048" y="786384"/>
            <a:ext cx="0" cy="5522976"/>
          </a:xfrm>
          <a:prstGeom prst="line">
            <a:avLst/>
          </a:prstGeom>
          <a:noFill/>
          <a:ln w="15875">
            <a:solidFill>
              <a:srgbClr val="9C7A3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548640" y="365760"/>
            <a:ext cx="4297680" cy="292608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548640" y="365760"/>
            <a:ext cx="50292" cy="292608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713232" y="36576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GOBERNANZA IA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65836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000"/>
              </a:lnSpc>
              <a:buNone/>
            </a:pP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548640" y="1508760"/>
            <a:ext cx="11094415" cy="196596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548640" y="1508760"/>
            <a:ext cx="41148" cy="1965960"/>
          </a:xfrm>
          <a:prstGeom prst="rect">
            <a:avLst/>
          </a:prstGeom>
          <a:solidFill>
            <a:srgbClr val="355E48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/>
          <p:nvPr/>
        </p:nvSpPr>
        <p:spPr>
          <a:xfrm>
            <a:off x="822960" y="1664208"/>
            <a:ext cx="105457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50" dirty="0">
                <a:solidFill>
                  <a:srgbClr val="355E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TU SISTEMA ES DE ALTO RIESGO — EN VIGOR DESDE AGO. 2026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1965960"/>
            <a:ext cx="1054577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lnSpc>
                <a:spcPts val="1300"/>
              </a:lnSpc>
              <a:spcAft>
                <a:spcPts val="500"/>
              </a:spcAft>
              <a:buSzPct val="100000"/>
              <a:buChar char="–"/>
            </a:pPr>
            <a:r>
              <a:rPr lang="en-US" sz="11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 de gestión de riesgos activo durante todo el ciclo de vida (art. 9).</a:t>
            </a:r>
            <a:endParaRPr lang="en-US" sz="1100" dirty="0"/>
          </a:p>
          <a:p>
            <a:pPr marL="203200" indent="-203200">
              <a:lnSpc>
                <a:spcPts val="1300"/>
              </a:lnSpc>
              <a:spcAft>
                <a:spcPts val="500"/>
              </a:spcAft>
              <a:buSzPct val="100000"/>
              <a:buChar char="–"/>
            </a:pPr>
            <a:r>
              <a:rPr lang="en-US" sz="11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Gobernanza de datos de entrenamiento, validación y prueba (art. 10).</a:t>
            </a:r>
            <a:endParaRPr lang="en-US" sz="1100" dirty="0"/>
          </a:p>
          <a:p>
            <a:pPr marL="203200" indent="-203200">
              <a:lnSpc>
                <a:spcPts val="1300"/>
              </a:lnSpc>
              <a:spcAft>
                <a:spcPts val="500"/>
              </a:spcAft>
              <a:buSzPct val="100000"/>
              <a:buChar char="–"/>
            </a:pPr>
            <a:r>
              <a:rPr lang="en-US" sz="11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Documentación técnica elaborada y actualizada (art. 11) y registro de eventos (art. 12).</a:t>
            </a:r>
            <a:endParaRPr lang="en-US" sz="1100" dirty="0"/>
          </a:p>
          <a:p>
            <a:pPr marL="203200" indent="-203200">
              <a:lnSpc>
                <a:spcPts val="1300"/>
              </a:lnSpc>
              <a:spcAft>
                <a:spcPts val="500"/>
              </a:spcAft>
              <a:buSzPct val="100000"/>
              <a:buChar char="–"/>
            </a:pPr>
            <a:r>
              <a:rPr lang="en-US" sz="11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Instrucciones de uso claras al responsable del despliegue (art. 13) y diseño para supervisión humana (art. 14).</a:t>
            </a:r>
            <a:endParaRPr lang="en-US" sz="1100" dirty="0"/>
          </a:p>
          <a:p>
            <a:pPr marL="203200" indent="-203200">
              <a:lnSpc>
                <a:spcPts val="1300"/>
              </a:lnSpc>
              <a:spcAft>
                <a:spcPts val="500"/>
              </a:spcAft>
              <a:buSzPct val="100000"/>
              <a:buChar char="–"/>
            </a:pPr>
            <a:r>
              <a:rPr lang="en-US" sz="11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Niveles adecuados de exactitud, robustez y ciberseguridad (art. 15).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48640" y="3657600"/>
            <a:ext cx="11094415" cy="96012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" name="Shape 10"/>
          <p:cNvSpPr/>
          <p:nvPr/>
        </p:nvSpPr>
        <p:spPr>
          <a:xfrm>
            <a:off x="548640" y="3657600"/>
            <a:ext cx="41148" cy="960120"/>
          </a:xfrm>
          <a:prstGeom prst="rect">
            <a:avLst/>
          </a:prstGeom>
          <a:solidFill>
            <a:srgbClr val="355E48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" name="Text 11"/>
          <p:cNvSpPr/>
          <p:nvPr/>
        </p:nvSpPr>
        <p:spPr>
          <a:xfrm>
            <a:off x="822960" y="3657600"/>
            <a:ext cx="1054577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b="1" dirty="0">
                <a:solidFill>
                  <a:srgbClr val="355E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tu modelo es de uso general (GPAI) — en vigor desde ago. 2025: </a:t>
            </a:r>
            <a:r>
              <a:rPr lang="en-US" sz="11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documentación técnica, política de derechos de autor, resumen del contenido de entrenamiento, y —si hay riesgo sistémico— evaluación de modelo y notificación de incidentes.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48640" y="4800600"/>
            <a:ext cx="11094415" cy="91440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" name="Shape 13"/>
          <p:cNvSpPr/>
          <p:nvPr/>
        </p:nvSpPr>
        <p:spPr>
          <a:xfrm>
            <a:off x="548640" y="4800600"/>
            <a:ext cx="41148" cy="914400"/>
          </a:xfrm>
          <a:prstGeom prst="rect">
            <a:avLst/>
          </a:prstGeom>
          <a:solidFill>
            <a:srgbClr val="355E48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" name="Text 14"/>
          <p:cNvSpPr/>
          <p:nvPr/>
        </p:nvSpPr>
        <p:spPr>
          <a:xfrm>
            <a:off x="822960" y="4800600"/>
            <a:ext cx="1054577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b="1" dirty="0">
                <a:solidFill>
                  <a:srgbClr val="355E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tu sistema es de riesgo limitado — en vigor desde ago. 2026: </a:t>
            </a:r>
            <a:r>
              <a:rPr lang="en-US" sz="11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diseñarlo de forma que su carácter artificial sea detectable (chatbots, contenido sintético) — la obligación de informar recae aquí sobre ti, no solo sobre quien lo despliega.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548639" y="602488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legal: artículos 9 a 16, 50 y 53, Reglamento (UE) 2024/1689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1094415" y="6492240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850" dirty="0"/>
          </a:p>
        </p:txBody>
      </p:sp>
      <p:sp>
        <p:nvSpPr>
          <p:cNvPr id="21" name="Text 4">
            <a:extLst>
              <a:ext uri="{FF2B5EF4-FFF2-40B4-BE49-F238E27FC236}">
                <a16:creationId xmlns:a16="http://schemas.microsoft.com/office/drawing/2014/main" id="{7009AEEA-54AC-84A9-CE29-03A7660EE0ED}"/>
              </a:ext>
            </a:extLst>
          </p:cNvPr>
          <p:cNvSpPr/>
          <p:nvPr/>
        </p:nvSpPr>
        <p:spPr>
          <a:xfrm>
            <a:off x="701040" y="81076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3000"/>
              </a:lnSpc>
            </a:pPr>
            <a:r>
              <a:rPr lang="en-US" sz="2700" b="1" dirty="0" err="1">
                <a:solidFill>
                  <a:srgbClr val="12203D"/>
                </a:solidFill>
                <a:latin typeface="Cambria" pitchFamily="34" charset="0"/>
                <a:ea typeface="Cambria" pitchFamily="34" charset="-122"/>
              </a:rPr>
              <a:t>Resumen</a:t>
            </a:r>
            <a:r>
              <a:rPr lang="en-US" sz="27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</a:rPr>
              <a:t> de </a:t>
            </a:r>
            <a:r>
              <a:rPr lang="en-US" sz="2700" b="1" dirty="0" err="1">
                <a:solidFill>
                  <a:srgbClr val="12203D"/>
                </a:solidFill>
                <a:latin typeface="Cambria" pitchFamily="34" charset="0"/>
                <a:ea typeface="Cambria" pitchFamily="34" charset="-122"/>
              </a:rPr>
              <a:t>exigencias</a:t>
            </a:r>
            <a:r>
              <a:rPr lang="en-US" sz="27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</a:rPr>
              <a:t> </a:t>
            </a:r>
            <a:r>
              <a:rPr lang="en-US" sz="2700" b="1" dirty="0" err="1">
                <a:solidFill>
                  <a:srgbClr val="12203D"/>
                </a:solidFill>
                <a:latin typeface="Cambria" pitchFamily="34" charset="0"/>
                <a:ea typeface="Cambria" pitchFamily="34" charset="-122"/>
              </a:rPr>
              <a:t>básicas</a:t>
            </a:r>
            <a:r>
              <a:rPr lang="en-US" sz="27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</a:rPr>
              <a:t> </a:t>
            </a:r>
            <a:r>
              <a:rPr lang="en-US" sz="2700" b="1" dirty="0" err="1">
                <a:solidFill>
                  <a:srgbClr val="12203D"/>
                </a:solidFill>
                <a:latin typeface="Cambria" pitchFamily="34" charset="0"/>
                <a:ea typeface="Cambria" pitchFamily="34" charset="-122"/>
              </a:rPr>
              <a:t>actuales</a:t>
            </a:r>
            <a:r>
              <a:rPr lang="en-US" sz="27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: </a:t>
            </a:r>
            <a:r>
              <a:rPr lang="en-US" sz="2700" b="1" dirty="0" err="1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proveedor</a:t>
            </a:r>
            <a:endParaRPr lang="en-US" sz="27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048" y="786384"/>
            <a:ext cx="0" cy="5522976"/>
          </a:xfrm>
          <a:prstGeom prst="line">
            <a:avLst/>
          </a:prstGeom>
          <a:noFill/>
          <a:ln w="15875">
            <a:solidFill>
              <a:srgbClr val="9C7A3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548640" y="365760"/>
            <a:ext cx="4297680" cy="292608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548640" y="365760"/>
            <a:ext cx="50292" cy="292608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713232" y="36576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GOBERNANZA IA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65836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000"/>
              </a:lnSpc>
              <a:buNone/>
            </a:pP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48640" y="1463040"/>
            <a:ext cx="110944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vigor desde agosto de 2026, antes de introducir el </a:t>
            </a:r>
            <a:r>
              <a:rPr lang="en-US" sz="1250" i="1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</a:t>
            </a:r>
            <a:r>
              <a:rPr lang="en-US" sz="12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IA </a:t>
            </a:r>
            <a:r>
              <a:rPr lang="en-US" sz="1250" i="1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2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el mercado de la UE: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48640" y="1920240"/>
            <a:ext cx="3515258" cy="169164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" name="Shape 7"/>
          <p:cNvSpPr/>
          <p:nvPr/>
        </p:nvSpPr>
        <p:spPr>
          <a:xfrm>
            <a:off x="548640" y="1920240"/>
            <a:ext cx="32004" cy="169164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2103120"/>
            <a:ext cx="211226" cy="211226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731520" y="2387498"/>
            <a:ext cx="316778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Verificación previa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731520" y="2771546"/>
            <a:ext cx="3167786" cy="840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Comprobar que el proveedor ha hecho la evaluación de conformidad y que el sistema lleva el marcado CE (art. 23.1).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4338218" y="1920240"/>
            <a:ext cx="3515258" cy="169164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" name="Shape 11"/>
          <p:cNvSpPr/>
          <p:nvPr/>
        </p:nvSpPr>
        <p:spPr>
          <a:xfrm>
            <a:off x="4338218" y="1920240"/>
            <a:ext cx="32004" cy="169164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1098" y="2103120"/>
            <a:ext cx="211226" cy="211226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4521098" y="2387498"/>
            <a:ext cx="316778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Identificación</a:t>
            </a: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4521098" y="2771546"/>
            <a:ext cx="3167786" cy="840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Indicar tu nombre, marca y dirección de contacto en el sistema o su documentación (art. 23.3).</a:t>
            </a:r>
            <a:endParaRPr lang="en-US" sz="1000" dirty="0"/>
          </a:p>
        </p:txBody>
      </p:sp>
      <p:sp>
        <p:nvSpPr>
          <p:cNvPr id="18" name="Shape 14"/>
          <p:cNvSpPr/>
          <p:nvPr/>
        </p:nvSpPr>
        <p:spPr>
          <a:xfrm>
            <a:off x="8127797" y="1920240"/>
            <a:ext cx="3515258" cy="169164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" name="Shape 15"/>
          <p:cNvSpPr/>
          <p:nvPr/>
        </p:nvSpPr>
        <p:spPr>
          <a:xfrm>
            <a:off x="8127797" y="1920240"/>
            <a:ext cx="32004" cy="169164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0677" y="2103120"/>
            <a:ext cx="211226" cy="211226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8310677" y="2387498"/>
            <a:ext cx="316778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Detectar irregularidades</a:t>
            </a:r>
            <a:endParaRPr lang="en-US" sz="1200" dirty="0"/>
          </a:p>
        </p:txBody>
      </p:sp>
      <p:sp>
        <p:nvSpPr>
          <p:cNvPr id="22" name="Text 17"/>
          <p:cNvSpPr/>
          <p:nvPr/>
        </p:nvSpPr>
        <p:spPr>
          <a:xfrm>
            <a:off x="8310677" y="2771546"/>
            <a:ext cx="3167786" cy="840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tienes motivos para creer que no es conforme, no lo introduces en el mercado hasta que se corrija (art. 23.2).</a:t>
            </a:r>
            <a:endParaRPr lang="en-US" sz="1000" dirty="0"/>
          </a:p>
        </p:txBody>
      </p:sp>
      <p:sp>
        <p:nvSpPr>
          <p:cNvPr id="23" name="Shape 18"/>
          <p:cNvSpPr/>
          <p:nvPr/>
        </p:nvSpPr>
        <p:spPr>
          <a:xfrm>
            <a:off x="548640" y="3794760"/>
            <a:ext cx="3515258" cy="169164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4" name="Shape 19"/>
          <p:cNvSpPr/>
          <p:nvPr/>
        </p:nvSpPr>
        <p:spPr>
          <a:xfrm>
            <a:off x="548640" y="3794760"/>
            <a:ext cx="32004" cy="169164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520" y="3977640"/>
            <a:ext cx="211226" cy="211226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731520" y="4262018"/>
            <a:ext cx="316778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Conservar 10 años</a:t>
            </a:r>
            <a:endParaRPr lang="en-US" sz="1200" dirty="0"/>
          </a:p>
        </p:txBody>
      </p:sp>
      <p:sp>
        <p:nvSpPr>
          <p:cNvPr id="27" name="Text 21"/>
          <p:cNvSpPr/>
          <p:nvPr/>
        </p:nvSpPr>
        <p:spPr>
          <a:xfrm>
            <a:off x="731520" y="4646066"/>
            <a:ext cx="3167786" cy="840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Guardar la documentación de conformidad durante 10 años desde la introducción en el mercado o </a:t>
            </a:r>
            <a:r>
              <a:rPr lang="en-US" sz="1000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puesta</a:t>
            </a:r>
            <a:r>
              <a:rPr lang="en-US" sz="100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00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servicio</a:t>
            </a:r>
            <a:r>
              <a:rPr lang="en-US" sz="100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del </a:t>
            </a:r>
            <a:r>
              <a:rPr lang="en-US" sz="1000" dirty="0" err="1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</a:t>
            </a:r>
            <a:r>
              <a:rPr lang="en-US" sz="100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IA (art. 23.6).</a:t>
            </a:r>
            <a:endParaRPr lang="en-US" sz="1000" dirty="0"/>
          </a:p>
        </p:txBody>
      </p:sp>
      <p:sp>
        <p:nvSpPr>
          <p:cNvPr id="28" name="Shape 22"/>
          <p:cNvSpPr/>
          <p:nvPr/>
        </p:nvSpPr>
        <p:spPr>
          <a:xfrm>
            <a:off x="4338218" y="3794760"/>
            <a:ext cx="3515258" cy="169164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9" name="Shape 23"/>
          <p:cNvSpPr/>
          <p:nvPr/>
        </p:nvSpPr>
        <p:spPr>
          <a:xfrm>
            <a:off x="4338218" y="3794760"/>
            <a:ext cx="32004" cy="169164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3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21098" y="3977640"/>
            <a:ext cx="211226" cy="211226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4521098" y="4262018"/>
            <a:ext cx="316778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Colaborar con autoridades</a:t>
            </a:r>
            <a:endParaRPr lang="en-US" sz="1200" dirty="0"/>
          </a:p>
        </p:txBody>
      </p:sp>
      <p:sp>
        <p:nvSpPr>
          <p:cNvPr id="32" name="Text 25"/>
          <p:cNvSpPr/>
          <p:nvPr/>
        </p:nvSpPr>
        <p:spPr>
          <a:xfrm>
            <a:off x="4521098" y="4646066"/>
            <a:ext cx="3167786" cy="840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Facilitar toda la información y documentación que te soliciten las autoridades competentes (art. 23.7).</a:t>
            </a:r>
            <a:endParaRPr lang="en-US" sz="1000" dirty="0"/>
          </a:p>
        </p:txBody>
      </p:sp>
      <p:sp>
        <p:nvSpPr>
          <p:cNvPr id="33" name="Shape 26"/>
          <p:cNvSpPr/>
          <p:nvPr/>
        </p:nvSpPr>
        <p:spPr>
          <a:xfrm>
            <a:off x="8127797" y="3794760"/>
            <a:ext cx="3515258" cy="169164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4" name="Shape 27"/>
          <p:cNvSpPr/>
          <p:nvPr/>
        </p:nvSpPr>
        <p:spPr>
          <a:xfrm>
            <a:off x="8127797" y="3794760"/>
            <a:ext cx="32004" cy="169164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3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10677" y="3977640"/>
            <a:ext cx="211226" cy="211226"/>
          </a:xfrm>
          <a:prstGeom prst="rect">
            <a:avLst/>
          </a:prstGeom>
        </p:spPr>
      </p:pic>
      <p:sp>
        <p:nvSpPr>
          <p:cNvPr id="36" name="Text 28"/>
          <p:cNvSpPr/>
          <p:nvPr/>
        </p:nvSpPr>
        <p:spPr>
          <a:xfrm>
            <a:off x="8310677" y="4262018"/>
            <a:ext cx="316778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Condiciones de conservación</a:t>
            </a:r>
            <a:endParaRPr lang="en-US" sz="1200" dirty="0"/>
          </a:p>
        </p:txBody>
      </p:sp>
      <p:sp>
        <p:nvSpPr>
          <p:cNvPr id="37" name="Text 29"/>
          <p:cNvSpPr/>
          <p:nvPr/>
        </p:nvSpPr>
        <p:spPr>
          <a:xfrm>
            <a:off x="8310677" y="4646066"/>
            <a:ext cx="3167786" cy="840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Garantizar que el almacenamiento o transporte no comprometa la conformidad del sistema (art. 23.4).</a:t>
            </a:r>
            <a:endParaRPr lang="en-US" sz="1000" dirty="0"/>
          </a:p>
        </p:txBody>
      </p:sp>
      <p:sp>
        <p:nvSpPr>
          <p:cNvPr id="38" name="Text 30"/>
          <p:cNvSpPr/>
          <p:nvPr/>
        </p:nvSpPr>
        <p:spPr>
          <a:xfrm>
            <a:off x="548640" y="5769407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legal: artículo 23, Reglamento (UE) 2024/1689</a:t>
            </a:r>
            <a:endParaRPr lang="en-US" sz="1000" dirty="0"/>
          </a:p>
        </p:txBody>
      </p:sp>
      <p:sp>
        <p:nvSpPr>
          <p:cNvPr id="40" name="Text 32"/>
          <p:cNvSpPr/>
          <p:nvPr/>
        </p:nvSpPr>
        <p:spPr>
          <a:xfrm>
            <a:off x="11094415" y="6492240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850" dirty="0"/>
          </a:p>
        </p:txBody>
      </p:sp>
      <p:sp>
        <p:nvSpPr>
          <p:cNvPr id="42" name="Text 4">
            <a:extLst>
              <a:ext uri="{FF2B5EF4-FFF2-40B4-BE49-F238E27FC236}">
                <a16:creationId xmlns:a16="http://schemas.microsoft.com/office/drawing/2014/main" id="{515FF7A9-55D0-F2D2-CA4A-774C8CEE9D2E}"/>
              </a:ext>
            </a:extLst>
          </p:cNvPr>
          <p:cNvSpPr/>
          <p:nvPr/>
        </p:nvSpPr>
        <p:spPr>
          <a:xfrm>
            <a:off x="598932" y="772211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3000"/>
              </a:lnSpc>
            </a:pPr>
            <a:r>
              <a:rPr lang="en-US" sz="2700" b="1" dirty="0" err="1">
                <a:solidFill>
                  <a:srgbClr val="12203D"/>
                </a:solidFill>
                <a:latin typeface="Cambria" pitchFamily="34" charset="0"/>
                <a:ea typeface="Cambria" pitchFamily="34" charset="-122"/>
              </a:rPr>
              <a:t>Resumen</a:t>
            </a:r>
            <a:r>
              <a:rPr lang="en-US" sz="27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</a:rPr>
              <a:t> de </a:t>
            </a:r>
            <a:r>
              <a:rPr lang="en-US" sz="2700" b="1" dirty="0" err="1">
                <a:solidFill>
                  <a:srgbClr val="12203D"/>
                </a:solidFill>
                <a:latin typeface="Cambria" pitchFamily="34" charset="0"/>
                <a:ea typeface="Cambria" pitchFamily="34" charset="-122"/>
              </a:rPr>
              <a:t>exigencias</a:t>
            </a:r>
            <a:r>
              <a:rPr lang="en-US" sz="27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</a:rPr>
              <a:t> </a:t>
            </a:r>
            <a:r>
              <a:rPr lang="en-US" sz="2700" b="1" dirty="0" err="1">
                <a:solidFill>
                  <a:srgbClr val="12203D"/>
                </a:solidFill>
                <a:latin typeface="Cambria" pitchFamily="34" charset="0"/>
                <a:ea typeface="Cambria" pitchFamily="34" charset="-122"/>
              </a:rPr>
              <a:t>básicas</a:t>
            </a:r>
            <a:r>
              <a:rPr lang="en-US" sz="27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</a:rPr>
              <a:t> </a:t>
            </a:r>
            <a:r>
              <a:rPr lang="en-US" sz="2700" b="1" dirty="0" err="1">
                <a:solidFill>
                  <a:srgbClr val="12203D"/>
                </a:solidFill>
                <a:latin typeface="Cambria" pitchFamily="34" charset="0"/>
                <a:ea typeface="Cambria" pitchFamily="34" charset="-122"/>
              </a:rPr>
              <a:t>actuales</a:t>
            </a:r>
            <a:r>
              <a:rPr lang="en-US" sz="27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: </a:t>
            </a:r>
            <a:r>
              <a:rPr lang="en-US" sz="2700" b="1" dirty="0" err="1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importador</a:t>
            </a:r>
            <a:endParaRPr lang="en-US" sz="27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048" y="786384"/>
            <a:ext cx="0" cy="5522976"/>
          </a:xfrm>
          <a:prstGeom prst="line">
            <a:avLst/>
          </a:prstGeom>
          <a:noFill/>
          <a:ln w="15875">
            <a:solidFill>
              <a:srgbClr val="9C7A3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548640" y="365760"/>
            <a:ext cx="4297680" cy="292608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548640" y="365760"/>
            <a:ext cx="50292" cy="292608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713232" y="36576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GOBERNANZA IA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40" y="1463040"/>
            <a:ext cx="110944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vigor desde agosto de 2026, antes de comercializar el sistema: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48640" y="1920240"/>
            <a:ext cx="3515258" cy="169164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" name="Shape 7"/>
          <p:cNvSpPr/>
          <p:nvPr/>
        </p:nvSpPr>
        <p:spPr>
          <a:xfrm>
            <a:off x="548640" y="1920240"/>
            <a:ext cx="32004" cy="169164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2103120"/>
            <a:ext cx="211226" cy="211226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731520" y="2387498"/>
            <a:ext cx="316778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Verificar marcado y documentación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731520" y="2771546"/>
            <a:ext cx="3167786" cy="840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Comprobar el marcado CE, la declaración de conformidad y las instrucciones de uso (art. 24.1).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4338218" y="1920240"/>
            <a:ext cx="3515258" cy="169164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" name="Shape 11"/>
          <p:cNvSpPr/>
          <p:nvPr/>
        </p:nvSpPr>
        <p:spPr>
          <a:xfrm>
            <a:off x="4338218" y="1920240"/>
            <a:ext cx="32004" cy="169164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1098" y="2103120"/>
            <a:ext cx="211226" cy="211226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4521098" y="2387498"/>
            <a:ext cx="316778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Verificar a proveedor e importador</a:t>
            </a: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4521098" y="2771546"/>
            <a:ext cx="3167786" cy="840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Confirmar que ambos han cumplido sus obligaciones respectivas antes de comercializar (art. 24.1).</a:t>
            </a:r>
            <a:endParaRPr lang="en-US" sz="1000" dirty="0"/>
          </a:p>
        </p:txBody>
      </p:sp>
      <p:sp>
        <p:nvSpPr>
          <p:cNvPr id="18" name="Shape 14"/>
          <p:cNvSpPr/>
          <p:nvPr/>
        </p:nvSpPr>
        <p:spPr>
          <a:xfrm>
            <a:off x="8127797" y="1920240"/>
            <a:ext cx="3515258" cy="169164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" name="Shape 15"/>
          <p:cNvSpPr/>
          <p:nvPr/>
        </p:nvSpPr>
        <p:spPr>
          <a:xfrm>
            <a:off x="8127797" y="1920240"/>
            <a:ext cx="32004" cy="169164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0677" y="2103120"/>
            <a:ext cx="211226" cy="211226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8310677" y="2387498"/>
            <a:ext cx="316778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comercializar si hay dudas</a:t>
            </a:r>
            <a:endParaRPr lang="en-US" sz="1200" dirty="0"/>
          </a:p>
        </p:txBody>
      </p:sp>
      <p:sp>
        <p:nvSpPr>
          <p:cNvPr id="22" name="Text 17"/>
          <p:cNvSpPr/>
          <p:nvPr/>
        </p:nvSpPr>
        <p:spPr>
          <a:xfrm>
            <a:off x="8310677" y="2771546"/>
            <a:ext cx="3167786" cy="840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tienes motivos para creer que no es conforme, no lo pones a disposición hasta que se corrija (art. 24.2).</a:t>
            </a:r>
            <a:endParaRPr lang="en-US" sz="1000" dirty="0"/>
          </a:p>
        </p:txBody>
      </p:sp>
      <p:sp>
        <p:nvSpPr>
          <p:cNvPr id="23" name="Shape 18"/>
          <p:cNvSpPr/>
          <p:nvPr/>
        </p:nvSpPr>
        <p:spPr>
          <a:xfrm>
            <a:off x="548640" y="3794760"/>
            <a:ext cx="3515258" cy="169164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4" name="Shape 19"/>
          <p:cNvSpPr/>
          <p:nvPr/>
        </p:nvSpPr>
        <p:spPr>
          <a:xfrm>
            <a:off x="548640" y="3794760"/>
            <a:ext cx="32004" cy="169164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520" y="3977640"/>
            <a:ext cx="211226" cy="211226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731520" y="4262018"/>
            <a:ext cx="316778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Informar si detectas problemas</a:t>
            </a:r>
            <a:endParaRPr lang="en-US" sz="1200" dirty="0"/>
          </a:p>
        </p:txBody>
      </p:sp>
      <p:sp>
        <p:nvSpPr>
          <p:cNvPr id="27" name="Text 21"/>
          <p:cNvSpPr/>
          <p:nvPr/>
        </p:nvSpPr>
        <p:spPr>
          <a:xfrm>
            <a:off x="731520" y="4646066"/>
            <a:ext cx="3167786" cy="840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Comunicar al proveedor o importador, y a la autoridad si procede, cualquier incumplimiento detectado (art. 24.3).</a:t>
            </a:r>
            <a:endParaRPr lang="en-US" sz="1000" dirty="0"/>
          </a:p>
        </p:txBody>
      </p:sp>
      <p:sp>
        <p:nvSpPr>
          <p:cNvPr id="28" name="Shape 22"/>
          <p:cNvSpPr/>
          <p:nvPr/>
        </p:nvSpPr>
        <p:spPr>
          <a:xfrm>
            <a:off x="4338218" y="3794760"/>
            <a:ext cx="3515258" cy="169164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9" name="Shape 23"/>
          <p:cNvSpPr/>
          <p:nvPr/>
        </p:nvSpPr>
        <p:spPr>
          <a:xfrm>
            <a:off x="4338218" y="3794760"/>
            <a:ext cx="32004" cy="169164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3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21098" y="3977640"/>
            <a:ext cx="211226" cy="211226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4521098" y="4262018"/>
            <a:ext cx="316778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Condiciones de conservación</a:t>
            </a:r>
            <a:endParaRPr lang="en-US" sz="1200" dirty="0"/>
          </a:p>
        </p:txBody>
      </p:sp>
      <p:sp>
        <p:nvSpPr>
          <p:cNvPr id="32" name="Text 25"/>
          <p:cNvSpPr/>
          <p:nvPr/>
        </p:nvSpPr>
        <p:spPr>
          <a:xfrm>
            <a:off x="4521098" y="4646066"/>
            <a:ext cx="3167786" cy="840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Garantizar que almacenamiento y transporte no comprometan la conformidad (art. 24.4).</a:t>
            </a:r>
            <a:endParaRPr lang="en-US" sz="1000" dirty="0"/>
          </a:p>
        </p:txBody>
      </p:sp>
      <p:sp>
        <p:nvSpPr>
          <p:cNvPr id="33" name="Shape 26"/>
          <p:cNvSpPr/>
          <p:nvPr/>
        </p:nvSpPr>
        <p:spPr>
          <a:xfrm>
            <a:off x="8127797" y="3794760"/>
            <a:ext cx="3515258" cy="169164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4" name="Shape 27"/>
          <p:cNvSpPr/>
          <p:nvPr/>
        </p:nvSpPr>
        <p:spPr>
          <a:xfrm>
            <a:off x="8127797" y="3794760"/>
            <a:ext cx="32004" cy="1691640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3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10677" y="3977640"/>
            <a:ext cx="211226" cy="211226"/>
          </a:xfrm>
          <a:prstGeom prst="rect">
            <a:avLst/>
          </a:prstGeom>
        </p:spPr>
      </p:pic>
      <p:sp>
        <p:nvSpPr>
          <p:cNvPr id="36" name="Text 28"/>
          <p:cNvSpPr/>
          <p:nvPr/>
        </p:nvSpPr>
        <p:spPr>
          <a:xfrm>
            <a:off x="8310677" y="4262018"/>
            <a:ext cx="316778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Medidas correctoras</a:t>
            </a:r>
            <a:endParaRPr lang="en-US" sz="1200" dirty="0"/>
          </a:p>
        </p:txBody>
      </p:sp>
      <p:sp>
        <p:nvSpPr>
          <p:cNvPr id="37" name="Text 29"/>
          <p:cNvSpPr/>
          <p:nvPr/>
        </p:nvSpPr>
        <p:spPr>
          <a:xfrm>
            <a:off x="8310677" y="4646066"/>
            <a:ext cx="3167786" cy="840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Adoptar las medidas correctoras necesarias, incluida la retirada, cuando corresponda (art. 24.5).</a:t>
            </a:r>
            <a:endParaRPr lang="en-US" sz="1000" dirty="0"/>
          </a:p>
        </p:txBody>
      </p:sp>
      <p:sp>
        <p:nvSpPr>
          <p:cNvPr id="38" name="Text 30"/>
          <p:cNvSpPr/>
          <p:nvPr/>
        </p:nvSpPr>
        <p:spPr>
          <a:xfrm>
            <a:off x="548640" y="5769407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legal: artículo 24, Reglamento (UE) 2024/1689</a:t>
            </a:r>
            <a:endParaRPr lang="en-US" sz="1000" dirty="0"/>
          </a:p>
        </p:txBody>
      </p:sp>
      <p:sp>
        <p:nvSpPr>
          <p:cNvPr id="40" name="Text 32"/>
          <p:cNvSpPr/>
          <p:nvPr/>
        </p:nvSpPr>
        <p:spPr>
          <a:xfrm>
            <a:off x="11094415" y="6492240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850" dirty="0"/>
          </a:p>
        </p:txBody>
      </p:sp>
      <p:sp>
        <p:nvSpPr>
          <p:cNvPr id="42" name="Text 4">
            <a:extLst>
              <a:ext uri="{FF2B5EF4-FFF2-40B4-BE49-F238E27FC236}">
                <a16:creationId xmlns:a16="http://schemas.microsoft.com/office/drawing/2014/main" id="{5A7AC004-EFA5-22DE-CEFE-6B6496C6C940}"/>
              </a:ext>
            </a:extLst>
          </p:cNvPr>
          <p:cNvSpPr/>
          <p:nvPr/>
        </p:nvSpPr>
        <p:spPr>
          <a:xfrm>
            <a:off x="548640" y="65836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000"/>
              </a:lnSpc>
              <a:buNone/>
            </a:pPr>
            <a:endParaRPr lang="en-US" sz="2700" dirty="0"/>
          </a:p>
        </p:txBody>
      </p:sp>
      <p:sp>
        <p:nvSpPr>
          <p:cNvPr id="44" name="Text 4">
            <a:extLst>
              <a:ext uri="{FF2B5EF4-FFF2-40B4-BE49-F238E27FC236}">
                <a16:creationId xmlns:a16="http://schemas.microsoft.com/office/drawing/2014/main" id="{6A23BC01-FC9F-8E5D-C33D-0DD42D7BCBF4}"/>
              </a:ext>
            </a:extLst>
          </p:cNvPr>
          <p:cNvSpPr/>
          <p:nvPr/>
        </p:nvSpPr>
        <p:spPr>
          <a:xfrm>
            <a:off x="598932" y="772211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3000"/>
              </a:lnSpc>
            </a:pPr>
            <a:r>
              <a:rPr lang="en-US" sz="2700" b="1" dirty="0" err="1">
                <a:solidFill>
                  <a:srgbClr val="12203D"/>
                </a:solidFill>
                <a:latin typeface="Cambria" pitchFamily="34" charset="0"/>
                <a:ea typeface="Cambria" pitchFamily="34" charset="-122"/>
              </a:rPr>
              <a:t>Resumen</a:t>
            </a:r>
            <a:r>
              <a:rPr lang="en-US" sz="27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</a:rPr>
              <a:t> de </a:t>
            </a:r>
            <a:r>
              <a:rPr lang="en-US" sz="2700" b="1" dirty="0" err="1">
                <a:solidFill>
                  <a:srgbClr val="12203D"/>
                </a:solidFill>
                <a:latin typeface="Cambria" pitchFamily="34" charset="0"/>
                <a:ea typeface="Cambria" pitchFamily="34" charset="-122"/>
              </a:rPr>
              <a:t>exigencias</a:t>
            </a:r>
            <a:r>
              <a:rPr lang="en-US" sz="27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</a:rPr>
              <a:t> </a:t>
            </a:r>
            <a:r>
              <a:rPr lang="en-US" sz="2700" b="1" dirty="0" err="1">
                <a:solidFill>
                  <a:srgbClr val="12203D"/>
                </a:solidFill>
                <a:latin typeface="Cambria" pitchFamily="34" charset="0"/>
                <a:ea typeface="Cambria" pitchFamily="34" charset="-122"/>
              </a:rPr>
              <a:t>básicas</a:t>
            </a:r>
            <a:r>
              <a:rPr lang="en-US" sz="27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</a:rPr>
              <a:t> </a:t>
            </a:r>
            <a:r>
              <a:rPr lang="en-US" sz="2700" b="1" dirty="0" err="1">
                <a:solidFill>
                  <a:srgbClr val="12203D"/>
                </a:solidFill>
                <a:latin typeface="Cambria" pitchFamily="34" charset="0"/>
                <a:ea typeface="Cambria" pitchFamily="34" charset="-122"/>
              </a:rPr>
              <a:t>actuales</a:t>
            </a:r>
            <a:r>
              <a:rPr lang="en-US" sz="27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: </a:t>
            </a:r>
            <a:r>
              <a:rPr lang="en-US" sz="2700" b="1" dirty="0" err="1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distribuidor</a:t>
            </a:r>
            <a:endParaRPr lang="en-US" sz="27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39806-49AE-0BD5-1E04-DF626A482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B31021AC-3B5B-0A95-A574-9EA62AE63408}"/>
              </a:ext>
            </a:extLst>
          </p:cNvPr>
          <p:cNvSpPr/>
          <p:nvPr/>
        </p:nvSpPr>
        <p:spPr>
          <a:xfrm>
            <a:off x="7132320" y="274320"/>
            <a:ext cx="4937760" cy="6583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3800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E35C6B2D-969B-938A-C868-2D241CE0F742}"/>
              </a:ext>
            </a:extLst>
          </p:cNvPr>
          <p:cNvSpPr/>
          <p:nvPr/>
        </p:nvSpPr>
        <p:spPr>
          <a:xfrm>
            <a:off x="822960" y="1463040"/>
            <a:ext cx="3566160" cy="384048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F422E0A7-6398-5C28-B470-41F4AE75D787}"/>
              </a:ext>
            </a:extLst>
          </p:cNvPr>
          <p:cNvSpPr/>
          <p:nvPr/>
        </p:nvSpPr>
        <p:spPr>
          <a:xfrm>
            <a:off x="822960" y="1463040"/>
            <a:ext cx="3566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kern="0" spc="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SANCIONES Y DAÑOS</a:t>
            </a:r>
            <a:endParaRPr lang="en-US" sz="13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D85D47D-D0D1-250F-06F2-1C882157E7DA}"/>
              </a:ext>
            </a:extLst>
          </p:cNvPr>
          <p:cNvSpPr/>
          <p:nvPr/>
        </p:nvSpPr>
        <p:spPr>
          <a:xfrm>
            <a:off x="822960" y="2103120"/>
            <a:ext cx="9144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200"/>
              </a:lnSpc>
              <a:buNone/>
            </a:pPr>
            <a:endParaRPr lang="en-US" sz="28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E7A3DF45-D050-BE48-0A37-09C1D6D8897F}"/>
              </a:ext>
            </a:extLst>
          </p:cNvPr>
          <p:cNvSpPr/>
          <p:nvPr/>
        </p:nvSpPr>
        <p:spPr>
          <a:xfrm>
            <a:off x="822960" y="2704592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¿A </a:t>
            </a:r>
            <a:r>
              <a:rPr lang="en-US" sz="1400" dirty="0" err="1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</a:t>
            </a:r>
            <a:r>
              <a:rPr lang="en-US" sz="14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nos</a:t>
            </a:r>
            <a:r>
              <a:rPr lang="en-US" sz="14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enfrentamos</a:t>
            </a:r>
            <a:r>
              <a:rPr lang="en-US" sz="14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4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</a:t>
            </a:r>
            <a:r>
              <a:rPr lang="en-US" sz="14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400" dirty="0" err="1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incumplimiento</a:t>
            </a:r>
            <a:r>
              <a:rPr lang="en-US" sz="14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4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83B88818-9ACB-FEA3-9039-0598005ACB9C}"/>
              </a:ext>
            </a:extLst>
          </p:cNvPr>
          <p:cNvSpPr/>
          <p:nvPr/>
        </p:nvSpPr>
        <p:spPr>
          <a:xfrm>
            <a:off x="822960" y="3935984"/>
            <a:ext cx="7315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700"/>
              </a:lnSpc>
              <a:spcAft>
                <a:spcPts val="900"/>
              </a:spcAft>
              <a:buSzPct val="100000"/>
              <a:buChar char="–"/>
            </a:pPr>
            <a:r>
              <a:rPr lang="en-US" sz="13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Sanciones</a:t>
            </a: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económicas</a:t>
            </a: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  <a:p>
            <a:pPr marL="342900" indent="-342900">
              <a:lnSpc>
                <a:spcPts val="1700"/>
              </a:lnSpc>
              <a:spcAft>
                <a:spcPts val="900"/>
              </a:spcAft>
              <a:buSzPct val="100000"/>
              <a:buChar char="–"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Riesgos </a:t>
            </a:r>
            <a:r>
              <a:rPr lang="en-US" sz="13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contractuales</a:t>
            </a: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342900" indent="-342900">
              <a:lnSpc>
                <a:spcPts val="1700"/>
              </a:lnSpc>
              <a:spcAft>
                <a:spcPts val="900"/>
              </a:spcAft>
              <a:buSzPct val="100000"/>
              <a:buChar char="–"/>
            </a:pPr>
            <a:r>
              <a:rPr lang="en-US" sz="13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Pérdida</a:t>
            </a: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3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licitaciones</a:t>
            </a: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públicas</a:t>
            </a: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 </a:t>
            </a:r>
            <a:r>
              <a:rPr lang="en-US" sz="13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grandes</a:t>
            </a: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cuentas</a:t>
            </a: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342900" indent="-342900">
              <a:lnSpc>
                <a:spcPts val="1700"/>
              </a:lnSpc>
              <a:spcAft>
                <a:spcPts val="900"/>
              </a:spcAft>
              <a:buSzPct val="100000"/>
              <a:buChar char="–"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Daño </a:t>
            </a:r>
            <a:r>
              <a:rPr lang="en-US" sz="13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reputacional</a:t>
            </a: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  <a:p>
            <a:pPr marL="342900" indent="-342900">
              <a:lnSpc>
                <a:spcPts val="1700"/>
              </a:lnSpc>
              <a:spcAft>
                <a:spcPts val="900"/>
              </a:spcAft>
              <a:buSzPct val="100000"/>
              <a:buChar char="–"/>
            </a:pP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8105828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048" y="786384"/>
            <a:ext cx="0" cy="5522976"/>
          </a:xfrm>
          <a:prstGeom prst="line">
            <a:avLst/>
          </a:prstGeom>
          <a:noFill/>
          <a:ln w="15875">
            <a:solidFill>
              <a:srgbClr val="9C7A3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548640" y="365760"/>
            <a:ext cx="4297680" cy="292608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548640" y="365760"/>
            <a:ext cx="50292" cy="292608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713232" y="36576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SANCIONES Y DAÑOS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65836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Empecemos por lo obvio: las sanciones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548640" y="1600200"/>
            <a:ext cx="11094415" cy="210312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" name="Text 6"/>
          <p:cNvSpPr/>
          <p:nvPr/>
        </p:nvSpPr>
        <p:spPr>
          <a:xfrm>
            <a:off x="822960" y="1828800"/>
            <a:ext cx="333237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35 M€ / 7%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822960" y="2331720"/>
            <a:ext cx="33323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 volumen de negocio mundial, si resulta superior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822960" y="2606040"/>
            <a:ext cx="333237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1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Prácticas prohibidas (art. 5)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38218" y="1828800"/>
            <a:ext cx="333237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 M€ / 3%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338218" y="2331720"/>
            <a:ext cx="33323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 volumen de negocio mundial, si resulta superior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4338218" y="2606040"/>
            <a:ext cx="333237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1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Resto de obligaciones: proveedores, deployers, importadores, distribuidores, transparencia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853477" y="1828800"/>
            <a:ext cx="333237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7,5 M€ / 1%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853477" y="2331720"/>
            <a:ext cx="33323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 volumen de negocio mundial, si resulta superior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7853477" y="2606040"/>
            <a:ext cx="333237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1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Información inexacta, incompleta o engañosa a las autoridades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48640" y="4434840"/>
            <a:ext cx="11094415" cy="1051560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" name="Text 17"/>
          <p:cNvSpPr/>
          <p:nvPr/>
        </p:nvSpPr>
        <p:spPr>
          <a:xfrm>
            <a:off x="868680" y="4434840"/>
            <a:ext cx="1045433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b="1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Pero las sanciones son solo la parte más visible. 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la práctica, la mayoría de los problemas reales llegan por otras tres </a:t>
            </a:r>
            <a:r>
              <a:rPr lang="en-US" sz="14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vías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(y ninguna necesita que la AESIA llame a </a:t>
            </a:r>
            <a:r>
              <a:rPr lang="en-US" sz="14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puerta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73786" y="583184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legal: artículo 99, Reglamento (UE) 2024/1689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1094415" y="6492240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8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048" y="786384"/>
            <a:ext cx="0" cy="5522976"/>
          </a:xfrm>
          <a:prstGeom prst="line">
            <a:avLst/>
          </a:prstGeom>
          <a:noFill/>
          <a:ln w="15875">
            <a:solidFill>
              <a:srgbClr val="9C7A3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548640" y="365760"/>
            <a:ext cx="4297680" cy="292608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548640" y="365760"/>
            <a:ext cx="50292" cy="292608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713232" y="36576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SANCIONES Y DAÑOS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65836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Riesgo contractual: te lo van a empezar a exigir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48640" y="1463040"/>
            <a:ext cx="1109441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vez más clientes y proveedores incorporan cláusulas de cumplimiento del Reglamento de IA en sus </a:t>
            </a:r>
            <a:r>
              <a:rPr lang="en-US" sz="13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contratos</a:t>
            </a:r>
            <a:r>
              <a:rPr lang="en-US" sz="13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(con o sin sanción de </a:t>
            </a:r>
            <a:r>
              <a:rPr lang="en-US" sz="130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</a:t>
            </a:r>
            <a:r>
              <a:rPr lang="en-US" sz="130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medio), y si no las cumples, pierdes el contrato.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2240280"/>
            <a:ext cx="11094415" cy="2286000"/>
          </a:xfrm>
          <a:prstGeom prst="rect">
            <a:avLst/>
          </a:prstGeom>
          <a:solidFill>
            <a:srgbClr val="F7F7F5"/>
          </a:solidFill>
          <a:ln w="12700">
            <a:solidFill>
              <a:srgbClr val="DBDBD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/>
          <p:nvPr/>
        </p:nvSpPr>
        <p:spPr>
          <a:xfrm>
            <a:off x="822960" y="2423160"/>
            <a:ext cx="105457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80" dirty="0">
                <a:solidFill>
                  <a:srgbClr val="9C7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EJEMPLO DE CLÁUSULA TIPO QUE YA CIRCULA EN CONTRATOS B2B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822960" y="2743200"/>
            <a:ext cx="10545775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i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“El Proveedor declara y garantiza que todo sistema de inteligencia artificial utilizado en la prestación del Servicio cumple con el Reglamento (UE) 2024/1689, y se compromete a facilitar, a requerimiento del Cliente, la documentación acreditativa de dicho cumplimiento, incluyendo su clasificación de riesgo y las medidas de supervisión humana aplicadas.”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48640" y="470916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b="1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no puedes responder a esa cláusula con documentación real, el problema no es solo legal: es comercial.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1094415" y="6492240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8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048" y="786384"/>
            <a:ext cx="0" cy="5522976"/>
          </a:xfrm>
          <a:prstGeom prst="line">
            <a:avLst/>
          </a:prstGeom>
          <a:noFill/>
          <a:ln w="15875">
            <a:solidFill>
              <a:srgbClr val="9C7A3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548640" y="365760"/>
            <a:ext cx="4297680" cy="292608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548640" y="365760"/>
            <a:ext cx="50292" cy="292608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713232" y="36576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SANCIONES Y DAÑOS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65836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Riesgo de exclusión: quedarte fuera sin que nadie te sancione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85800" y="1737360"/>
            <a:ext cx="1097280" cy="1097280"/>
          </a:xfrm>
          <a:prstGeom prst="ellipse">
            <a:avLst/>
          </a:prstGeom>
          <a:solidFill>
            <a:srgbClr val="EDE4CC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419" y="1890979"/>
            <a:ext cx="790042" cy="79004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2103120" y="1691640"/>
            <a:ext cx="953993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Igual que ya ocurre con la ISO 27001 o el RGPD, licitaciones públicas y grandes cuentas empiezan a exigir acreditar el cumplimiento del Reglamento de IA como requisito de </a:t>
            </a:r>
            <a:r>
              <a:rPr lang="en-US" sz="135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acceso</a:t>
            </a:r>
            <a:r>
              <a:rPr lang="en-US" sz="13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(no como un extra que suma puntos, sino como una condición para poder </a:t>
            </a:r>
            <a:r>
              <a:rPr lang="en-US" sz="135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presentarse</a:t>
            </a:r>
            <a:r>
              <a:rPr lang="en-US" sz="13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al </a:t>
            </a:r>
            <a:r>
              <a:rPr lang="en-US" sz="135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proceso</a:t>
            </a:r>
            <a:r>
              <a:rPr lang="en-US" sz="13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548640" y="3246120"/>
            <a:ext cx="11094415" cy="1463040"/>
          </a:xfrm>
          <a:prstGeom prst="rect">
            <a:avLst/>
          </a:prstGeom>
          <a:solidFill>
            <a:srgbClr val="EEE3CC"/>
          </a:solidFill>
          <a:ln w="9525">
            <a:solidFill>
              <a:srgbClr val="8C6A2E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Text 8"/>
          <p:cNvSpPr/>
          <p:nvPr/>
        </p:nvSpPr>
        <p:spPr>
          <a:xfrm>
            <a:off x="868680" y="3246120"/>
            <a:ext cx="104543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8C6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diferencia clave con la sanción: </a:t>
            </a:r>
            <a:r>
              <a:rPr lang="en-US" sz="13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sanción llega después de un incumplimiento detectado; la exclusión comercial llega antes, en el momento de competir por el </a:t>
            </a:r>
            <a:r>
              <a:rPr lang="en-US" sz="135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contrato</a:t>
            </a:r>
            <a:r>
              <a:rPr lang="en-US" sz="13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(no hace falta que la AESIA actúe para que pierdas la </a:t>
            </a:r>
            <a:r>
              <a:rPr lang="en-US" sz="135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oportunidad</a:t>
            </a:r>
            <a:r>
              <a:rPr lang="en-US" sz="13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548640" y="493776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vez es más frecuente encontrar un anexo de “cumplimiento en materia de IA” en los pliegos de licitación pública y en los procesos de homologación de proveedores de grandes empresas.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11094415" y="6492240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8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048" y="786384"/>
            <a:ext cx="0" cy="5522976"/>
          </a:xfrm>
          <a:prstGeom prst="line">
            <a:avLst/>
          </a:prstGeom>
          <a:noFill/>
          <a:ln w="15875">
            <a:solidFill>
              <a:srgbClr val="9C7A3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548640" y="365760"/>
            <a:ext cx="4297680" cy="292608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548640" y="365760"/>
            <a:ext cx="50292" cy="292608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713232" y="36576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SANCIONES Y DAÑOS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65836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Riesgo reputacional: se mueve más rápido que un expediente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85800" y="1737360"/>
            <a:ext cx="1097280" cy="1097280"/>
          </a:xfrm>
          <a:prstGeom prst="ellipse">
            <a:avLst/>
          </a:prstGeom>
          <a:solidFill>
            <a:srgbClr val="EDE4CC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419" y="1890979"/>
            <a:ext cx="790042" cy="79004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2103120" y="1691640"/>
            <a:ext cx="953993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sesgo detectado por un cliente, un deepfake sin etiquetar, un chatbot que responde algo inapropiado: hoy se viraliza en horas, no en meses. Y sin documentación de cómo se diseñó, supervisó y corrigió el sistema, no hay forma seria de responder públicamente.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548640" y="3246120"/>
            <a:ext cx="11094415" cy="1463040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" name="Text 8"/>
          <p:cNvSpPr/>
          <p:nvPr/>
        </p:nvSpPr>
        <p:spPr>
          <a:xfrm>
            <a:off x="868680" y="3246120"/>
            <a:ext cx="104543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mejor defensa reputacional no es un comunicado bien escrito: </a:t>
            </a: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poder decir, con pruebas, exactamente qué controles existían, quién supervisaba y qué se hizo en cuanto se detectó el problema.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11094415" y="6492240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8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048" y="786384"/>
            <a:ext cx="0" cy="5522976"/>
          </a:xfrm>
          <a:prstGeom prst="line">
            <a:avLst/>
          </a:prstGeom>
          <a:noFill/>
          <a:ln w="15875">
            <a:solidFill>
              <a:srgbClr val="9C7A3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548640" y="365760"/>
            <a:ext cx="4297680" cy="292608"/>
          </a:xfrm>
          <a:prstGeom prst="rect">
            <a:avLst/>
          </a:prstGeom>
          <a:solidFill>
            <a:srgbClr val="12203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548640" y="365760"/>
            <a:ext cx="50292" cy="292608"/>
          </a:xfrm>
          <a:prstGeom prst="rect">
            <a:avLst/>
          </a:prstGeom>
          <a:solidFill>
            <a:srgbClr val="9C7A3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713232" y="36576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AUTODIAGNÓSTICO RÁPIDO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65836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122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 preguntas para repasar mentalmente ahora mismo</a:t>
            </a:r>
            <a:endParaRPr lang="en-US" sz="2700" dirty="0"/>
          </a:p>
        </p:txBody>
      </p:sp>
      <p:sp>
        <p:nvSpPr>
          <p:cNvPr id="8" name="Shape 6"/>
          <p:cNvSpPr/>
          <p:nvPr/>
        </p:nvSpPr>
        <p:spPr>
          <a:xfrm>
            <a:off x="548640" y="1965960"/>
            <a:ext cx="5364328" cy="73152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" name="Shape 7"/>
          <p:cNvSpPr/>
          <p:nvPr/>
        </p:nvSpPr>
        <p:spPr>
          <a:xfrm>
            <a:off x="685800" y="2212848"/>
            <a:ext cx="219456" cy="219456"/>
          </a:xfrm>
          <a:prstGeom prst="rect">
            <a:avLst/>
          </a:prstGeom>
          <a:solidFill>
            <a:srgbClr val="FFFFFF"/>
          </a:solidFill>
          <a:ln w="13970">
            <a:solidFill>
              <a:srgbClr val="12203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Text 8"/>
          <p:cNvSpPr/>
          <p:nvPr/>
        </p:nvSpPr>
        <p:spPr>
          <a:xfrm>
            <a:off x="1005840" y="1965960"/>
            <a:ext cx="47699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250"/>
              </a:lnSpc>
              <a:buNone/>
            </a:pPr>
            <a:r>
              <a:rPr lang="en-US" sz="10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¿Sabemos qué rol (o roles) desempeñamos frente a cada sistema de IA que usamos?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78728" y="1965960"/>
            <a:ext cx="5364328" cy="73152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" name="Shape 10"/>
          <p:cNvSpPr/>
          <p:nvPr/>
        </p:nvSpPr>
        <p:spPr>
          <a:xfrm>
            <a:off x="6415888" y="2212848"/>
            <a:ext cx="219456" cy="219456"/>
          </a:xfrm>
          <a:prstGeom prst="rect">
            <a:avLst/>
          </a:prstGeom>
          <a:solidFill>
            <a:srgbClr val="FFFFFF"/>
          </a:solidFill>
          <a:ln w="13970">
            <a:solidFill>
              <a:srgbClr val="12203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Text 11"/>
          <p:cNvSpPr/>
          <p:nvPr/>
        </p:nvSpPr>
        <p:spPr>
          <a:xfrm>
            <a:off x="6735928" y="1965960"/>
            <a:ext cx="47699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250"/>
              </a:lnSpc>
              <a:buNone/>
            </a:pPr>
            <a:r>
              <a:rPr lang="en-US" sz="10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¿Tenemos un inventario de los sistemas de IA de la organización?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48640" y="2807208"/>
            <a:ext cx="5364328" cy="7315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" name="Shape 13"/>
          <p:cNvSpPr/>
          <p:nvPr/>
        </p:nvSpPr>
        <p:spPr>
          <a:xfrm>
            <a:off x="685800" y="3054096"/>
            <a:ext cx="219456" cy="219456"/>
          </a:xfrm>
          <a:prstGeom prst="rect">
            <a:avLst/>
          </a:prstGeom>
          <a:solidFill>
            <a:srgbClr val="FFFFFF"/>
          </a:solidFill>
          <a:ln w="13970">
            <a:solidFill>
              <a:srgbClr val="12203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Text 14"/>
          <p:cNvSpPr/>
          <p:nvPr/>
        </p:nvSpPr>
        <p:spPr>
          <a:xfrm>
            <a:off x="1005840" y="2807208"/>
            <a:ext cx="47699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250"/>
              </a:lnSpc>
              <a:buNone/>
            </a:pPr>
            <a:r>
              <a:rPr lang="en-US" sz="10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¿Nuestro personal ha recibido alfabetización en IA acorde a su puesto?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278728" y="2807208"/>
            <a:ext cx="5364328" cy="7315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8" name="Shape 16"/>
          <p:cNvSpPr/>
          <p:nvPr/>
        </p:nvSpPr>
        <p:spPr>
          <a:xfrm>
            <a:off x="6415888" y="3054096"/>
            <a:ext cx="219456" cy="219456"/>
          </a:xfrm>
          <a:prstGeom prst="rect">
            <a:avLst/>
          </a:prstGeom>
          <a:solidFill>
            <a:srgbClr val="FFFFFF"/>
          </a:solidFill>
          <a:ln w="13970">
            <a:solidFill>
              <a:srgbClr val="12203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9" name="Text 17"/>
          <p:cNvSpPr/>
          <p:nvPr/>
        </p:nvSpPr>
        <p:spPr>
          <a:xfrm>
            <a:off x="6735928" y="2807208"/>
            <a:ext cx="47699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250"/>
              </a:lnSpc>
              <a:buNone/>
            </a:pPr>
            <a:r>
              <a:rPr lang="en-US" sz="10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¿Hay alguien con autoridad real para detener un sistema si falla?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48640" y="3648456"/>
            <a:ext cx="5364328" cy="73152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1" name="Shape 19"/>
          <p:cNvSpPr/>
          <p:nvPr/>
        </p:nvSpPr>
        <p:spPr>
          <a:xfrm>
            <a:off x="685800" y="3895344"/>
            <a:ext cx="219456" cy="219456"/>
          </a:xfrm>
          <a:prstGeom prst="rect">
            <a:avLst/>
          </a:prstGeom>
          <a:solidFill>
            <a:srgbClr val="FFFFFF"/>
          </a:solidFill>
          <a:ln w="13970">
            <a:solidFill>
              <a:srgbClr val="12203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2" name="Text 20"/>
          <p:cNvSpPr/>
          <p:nvPr/>
        </p:nvSpPr>
        <p:spPr>
          <a:xfrm>
            <a:off x="1005840" y="3648456"/>
            <a:ext cx="47699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250"/>
              </a:lnSpc>
              <a:buNone/>
            </a:pPr>
            <a:r>
              <a:rPr lang="en-US" sz="10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¿Conservamos registros (logs) de nuestros sistemas de IA?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6278728" y="3648456"/>
            <a:ext cx="5364328" cy="73152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4" name="Shape 22"/>
          <p:cNvSpPr/>
          <p:nvPr/>
        </p:nvSpPr>
        <p:spPr>
          <a:xfrm>
            <a:off x="6415888" y="3895344"/>
            <a:ext cx="219456" cy="219456"/>
          </a:xfrm>
          <a:prstGeom prst="rect">
            <a:avLst/>
          </a:prstGeom>
          <a:solidFill>
            <a:srgbClr val="FFFFFF"/>
          </a:solidFill>
          <a:ln w="13970">
            <a:solidFill>
              <a:srgbClr val="12203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5" name="Text 23"/>
          <p:cNvSpPr/>
          <p:nvPr/>
        </p:nvSpPr>
        <p:spPr>
          <a:xfrm>
            <a:off x="6735928" y="3648456"/>
            <a:ext cx="47699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250"/>
              </a:lnSpc>
              <a:buNone/>
            </a:pPr>
            <a:r>
              <a:rPr lang="en-US" sz="10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¿Sabemos si alguno de nuestros sistemas es de “alto riesgo”?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548640" y="4489704"/>
            <a:ext cx="5364328" cy="7315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7" name="Shape 25"/>
          <p:cNvSpPr/>
          <p:nvPr/>
        </p:nvSpPr>
        <p:spPr>
          <a:xfrm>
            <a:off x="685800" y="4736592"/>
            <a:ext cx="219456" cy="219456"/>
          </a:xfrm>
          <a:prstGeom prst="rect">
            <a:avLst/>
          </a:prstGeom>
          <a:solidFill>
            <a:srgbClr val="FFFFFF"/>
          </a:solidFill>
          <a:ln w="13970">
            <a:solidFill>
              <a:srgbClr val="12203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8" name="Text 26"/>
          <p:cNvSpPr/>
          <p:nvPr/>
        </p:nvSpPr>
        <p:spPr>
          <a:xfrm>
            <a:off x="1005840" y="4489704"/>
            <a:ext cx="47699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250"/>
              </a:lnSpc>
              <a:buNone/>
            </a:pPr>
            <a:r>
              <a:rPr lang="en-US" sz="10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¿Tenemos documentación que podríamos mostrar si un cliente la pide?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6278728" y="4489704"/>
            <a:ext cx="5364328" cy="7315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0" name="Shape 28"/>
          <p:cNvSpPr/>
          <p:nvPr/>
        </p:nvSpPr>
        <p:spPr>
          <a:xfrm>
            <a:off x="6415888" y="4736592"/>
            <a:ext cx="219456" cy="219456"/>
          </a:xfrm>
          <a:prstGeom prst="rect">
            <a:avLst/>
          </a:prstGeom>
          <a:solidFill>
            <a:srgbClr val="FFFFFF"/>
          </a:solidFill>
          <a:ln w="13970">
            <a:solidFill>
              <a:srgbClr val="12203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1" name="Text 29"/>
          <p:cNvSpPr/>
          <p:nvPr/>
        </p:nvSpPr>
        <p:spPr>
          <a:xfrm>
            <a:off x="6735928" y="4489704"/>
            <a:ext cx="47699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250"/>
              </a:lnSpc>
              <a:buNone/>
            </a:pPr>
            <a:r>
              <a:rPr lang="en-US" sz="10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¿Hemos revisado las cláusulas de IA en los contratos con proveedores?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548640" y="5330952"/>
            <a:ext cx="5364328" cy="73152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3" name="Shape 31"/>
          <p:cNvSpPr/>
          <p:nvPr/>
        </p:nvSpPr>
        <p:spPr>
          <a:xfrm>
            <a:off x="685800" y="5577840"/>
            <a:ext cx="219456" cy="219456"/>
          </a:xfrm>
          <a:prstGeom prst="rect">
            <a:avLst/>
          </a:prstGeom>
          <a:solidFill>
            <a:srgbClr val="FFFFFF"/>
          </a:solidFill>
          <a:ln w="13970">
            <a:solidFill>
              <a:srgbClr val="12203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4" name="Text 32"/>
          <p:cNvSpPr/>
          <p:nvPr/>
        </p:nvSpPr>
        <p:spPr>
          <a:xfrm>
            <a:off x="1005840" y="5330952"/>
            <a:ext cx="47699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250"/>
              </a:lnSpc>
              <a:buNone/>
            </a:pPr>
            <a:r>
              <a:rPr lang="en-US" sz="10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¿Informamos cuando alguien interactúa con un chatbot o contenido generado por IA?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6278728" y="5330952"/>
            <a:ext cx="5364328" cy="731520"/>
          </a:xfrm>
          <a:prstGeom prst="rect">
            <a:avLst/>
          </a:prstGeom>
          <a:solidFill>
            <a:srgbClr val="EEEEE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6" name="Shape 34"/>
          <p:cNvSpPr/>
          <p:nvPr/>
        </p:nvSpPr>
        <p:spPr>
          <a:xfrm>
            <a:off x="6415888" y="5577840"/>
            <a:ext cx="219456" cy="219456"/>
          </a:xfrm>
          <a:prstGeom prst="rect">
            <a:avLst/>
          </a:prstGeom>
          <a:solidFill>
            <a:srgbClr val="FFFFFF"/>
          </a:solidFill>
          <a:ln w="13970">
            <a:solidFill>
              <a:srgbClr val="12203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7" name="Text 35"/>
          <p:cNvSpPr/>
          <p:nvPr/>
        </p:nvSpPr>
        <p:spPr>
          <a:xfrm>
            <a:off x="6735928" y="5330952"/>
            <a:ext cx="47699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250"/>
              </a:lnSpc>
              <a:buNone/>
            </a:pPr>
            <a:r>
              <a:rPr lang="en-US" sz="10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</a:t>
            </a:r>
            <a:r>
              <a:rPr lang="en-US" sz="105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Disponemos</a:t>
            </a:r>
            <a:r>
              <a:rPr lang="en-US" sz="10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la </a:t>
            </a:r>
            <a:r>
              <a:rPr lang="en-US" sz="105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documentación</a:t>
            </a:r>
            <a:r>
              <a:rPr lang="en-US" sz="10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tratada</a:t>
            </a:r>
            <a:r>
              <a:rPr lang="en-US" sz="10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 </a:t>
            </a:r>
            <a:r>
              <a:rPr lang="en-US" sz="105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analizada</a:t>
            </a:r>
            <a:r>
              <a:rPr lang="en-US" sz="10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0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el </a:t>
            </a:r>
            <a:r>
              <a:rPr lang="en-US" sz="1050" dirty="0" err="1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</a:t>
            </a:r>
            <a:r>
              <a:rPr lang="en-US" sz="1050" dirty="0">
                <a:solidFill>
                  <a:srgbClr val="122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webinar?</a:t>
            </a:r>
            <a:endParaRPr lang="en-US" sz="1050" dirty="0"/>
          </a:p>
        </p:txBody>
      </p:sp>
      <p:sp>
        <p:nvSpPr>
          <p:cNvPr id="39" name="Text 37"/>
          <p:cNvSpPr/>
          <p:nvPr/>
        </p:nvSpPr>
        <p:spPr>
          <a:xfrm>
            <a:off x="11094415" y="6492240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8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210312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GRACIAS POR TU TIEMPO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1737360" y="2971800"/>
            <a:ext cx="8686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400" dirty="0">
                <a:solidFill>
                  <a:srgbClr val="C9A8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 sabes qué rol desempeñas y qué te exige el Reglamento de IA hoy. El siguiente paso lógico es contrastar tu situación concreta con quien lleve tu cumplimiento normativo.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265676" y="4251960"/>
            <a:ext cx="3657600" cy="0"/>
          </a:xfrm>
          <a:prstGeom prst="line">
            <a:avLst/>
          </a:prstGeom>
          <a:noFill/>
          <a:ln w="9525">
            <a:solidFill>
              <a:srgbClr val="9C7A3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 4"/>
          <p:cNvSpPr/>
          <p:nvPr/>
        </p:nvSpPr>
        <p:spPr>
          <a:xfrm>
            <a:off x="1737360" y="4800600"/>
            <a:ext cx="8686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i="1" dirty="0">
                <a:solidFill>
                  <a:srgbClr val="C9D2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PRODAT Cumplimiento, S.L.  ·  Sesión informativa sobre el Reglamento de IA</a:t>
            </a:r>
          </a:p>
          <a:p>
            <a:pPr marL="0" indent="0" algn="ctr">
              <a:buNone/>
            </a:pPr>
            <a:endParaRPr lang="en-US" sz="1150" i="1" dirty="0">
              <a:solidFill>
                <a:srgbClr val="C9D2E6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r>
              <a:rPr lang="en-US" sz="1150" i="1" dirty="0">
                <a:solidFill>
                  <a:srgbClr val="C9D2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erioja@eprodat.com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1921</TotalTime>
  <Words>5419</Words>
  <Application>Microsoft Office PowerPoint</Application>
  <PresentationFormat>Panorámica</PresentationFormat>
  <Paragraphs>507</Paragraphs>
  <Slides>34</Slides>
  <Notes>34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38" baseType="lpstr">
      <vt:lpstr>Arial</vt:lpstr>
      <vt:lpstr>Calibri</vt:lpstr>
      <vt:lpstr>Cambria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Webinar — Obligaciones del Reglamento de IA por rol</dc:title>
  <dc:subject>PptxGenJS Presentation</dc:subject>
  <dc:creator>PRODAT Cumplimiento, S.L.</dc:creator>
  <cp:lastModifiedBy>Emilio Rioja Garcerán</cp:lastModifiedBy>
  <cp:revision>4</cp:revision>
  <dcterms:created xsi:type="dcterms:W3CDTF">2026-08-24T06:41:01Z</dcterms:created>
  <dcterms:modified xsi:type="dcterms:W3CDTF">2026-09-24T06:20:56Z</dcterms:modified>
</cp:coreProperties>
</file>